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62" r:id="rId2"/>
    <p:sldId id="274" r:id="rId3"/>
    <p:sldId id="273" r:id="rId4"/>
    <p:sldId id="334" r:id="rId5"/>
    <p:sldId id="335" r:id="rId6"/>
    <p:sldId id="338" r:id="rId7"/>
    <p:sldId id="339" r:id="rId8"/>
    <p:sldId id="279" r:id="rId9"/>
    <p:sldId id="299" r:id="rId10"/>
    <p:sldId id="301" r:id="rId11"/>
    <p:sldId id="300" r:id="rId12"/>
    <p:sldId id="302" r:id="rId13"/>
    <p:sldId id="305" r:id="rId14"/>
    <p:sldId id="306" r:id="rId15"/>
    <p:sldId id="308" r:id="rId16"/>
    <p:sldId id="303" r:id="rId17"/>
    <p:sldId id="309" r:id="rId18"/>
    <p:sldId id="310" r:id="rId19"/>
    <p:sldId id="314" r:id="rId20"/>
    <p:sldId id="312" r:id="rId21"/>
    <p:sldId id="315" r:id="rId22"/>
    <p:sldId id="321" r:id="rId23"/>
    <p:sldId id="316" r:id="rId24"/>
    <p:sldId id="313" r:id="rId25"/>
    <p:sldId id="340" r:id="rId26"/>
    <p:sldId id="341" r:id="rId27"/>
    <p:sldId id="342" r:id="rId28"/>
    <p:sldId id="311" r:id="rId29"/>
    <p:sldId id="317" r:id="rId30"/>
    <p:sldId id="318" r:id="rId31"/>
    <p:sldId id="319" r:id="rId32"/>
    <p:sldId id="320" r:id="rId33"/>
    <p:sldId id="322" r:id="rId34"/>
    <p:sldId id="323" r:id="rId35"/>
    <p:sldId id="330" r:id="rId36"/>
    <p:sldId id="325" r:id="rId37"/>
    <p:sldId id="344" r:id="rId38"/>
    <p:sldId id="343" r:id="rId39"/>
    <p:sldId id="346" r:id="rId40"/>
    <p:sldId id="347" r:id="rId41"/>
    <p:sldId id="348" r:id="rId42"/>
    <p:sldId id="345" r:id="rId43"/>
    <p:sldId id="332" r:id="rId44"/>
    <p:sldId id="329" r:id="rId45"/>
    <p:sldId id="271" r:id="rId46"/>
    <p:sldId id="326" r:id="rId47"/>
    <p:sldId id="272" r:id="rId48"/>
    <p:sldId id="328" r:id="rId49"/>
    <p:sldId id="331"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58D42C"/>
    <a:srgbClr val="66FF33"/>
    <a:srgbClr val="CCFFCC"/>
    <a:srgbClr val="376092"/>
    <a:srgbClr val="0432FF"/>
    <a:srgbClr val="CCECFF"/>
    <a:srgbClr val="00CC99"/>
    <a:srgbClr val="00B4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4" autoAdjust="0"/>
    <p:restoredTop sz="95652" autoAdjust="0"/>
  </p:normalViewPr>
  <p:slideViewPr>
    <p:cSldViewPr snapToGrid="0" snapToObjects="1">
      <p:cViewPr varScale="1">
        <p:scale>
          <a:sx n="107" d="100"/>
          <a:sy n="107" d="100"/>
        </p:scale>
        <p:origin x="768" y="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10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E2D98C-6563-4372-BEAF-834CE2F30323}" type="doc">
      <dgm:prSet loTypeId="urn:microsoft.com/office/officeart/2005/8/layout/hProcess9" loCatId="process" qsTypeId="urn:microsoft.com/office/officeart/2005/8/quickstyle/simple1" qsCatId="simple" csTypeId="urn:microsoft.com/office/officeart/2005/8/colors/accent1_2" csCatId="accent1" phldr="1"/>
      <dgm:spPr/>
    </dgm:pt>
    <dgm:pt modelId="{EB284C2C-19F6-4BBF-BD5A-A55381221C16}">
      <dgm:prSet phldrT="[Text]"/>
      <dgm:spPr/>
      <dgm:t>
        <a:bodyPr/>
        <a:lstStyle/>
        <a:p>
          <a:r>
            <a:rPr lang="it-IT" dirty="0"/>
            <a:t>Download the code</a:t>
          </a:r>
          <a:endParaRPr lang="en-US" dirty="0"/>
        </a:p>
      </dgm:t>
    </dgm:pt>
    <dgm:pt modelId="{9AF33DEE-E737-42C4-B387-F00A61BB70B1}" type="parTrans" cxnId="{D4F9948E-0A02-4180-8CFE-85FC83BE19C9}">
      <dgm:prSet/>
      <dgm:spPr/>
      <dgm:t>
        <a:bodyPr/>
        <a:lstStyle/>
        <a:p>
          <a:endParaRPr lang="en-US"/>
        </a:p>
      </dgm:t>
    </dgm:pt>
    <dgm:pt modelId="{99A507C4-63F6-4EBA-B2D9-8F78EBA385A4}" type="sibTrans" cxnId="{D4F9948E-0A02-4180-8CFE-85FC83BE19C9}">
      <dgm:prSet/>
      <dgm:spPr/>
      <dgm:t>
        <a:bodyPr/>
        <a:lstStyle/>
        <a:p>
          <a:endParaRPr lang="en-US"/>
        </a:p>
      </dgm:t>
    </dgm:pt>
    <dgm:pt modelId="{193E5F4F-1C80-4FB8-B941-DC689D7F11C7}">
      <dgm:prSet phldrT="[Text]"/>
      <dgm:spPr/>
      <dgm:t>
        <a:bodyPr/>
        <a:lstStyle/>
        <a:p>
          <a:r>
            <a:rPr lang="en-US" noProof="0" dirty="0"/>
            <a:t>Update credentials</a:t>
          </a:r>
        </a:p>
      </dgm:t>
    </dgm:pt>
    <dgm:pt modelId="{F0A7E215-5FBD-4989-963D-380693A5ED31}" type="parTrans" cxnId="{299838EC-CC6E-4B2F-A085-A79EEC96C943}">
      <dgm:prSet/>
      <dgm:spPr/>
      <dgm:t>
        <a:bodyPr/>
        <a:lstStyle/>
        <a:p>
          <a:endParaRPr lang="en-US"/>
        </a:p>
      </dgm:t>
    </dgm:pt>
    <dgm:pt modelId="{928CAA18-CA3A-47EC-8736-713F5B56EE03}" type="sibTrans" cxnId="{299838EC-CC6E-4B2F-A085-A79EEC96C943}">
      <dgm:prSet/>
      <dgm:spPr/>
      <dgm:t>
        <a:bodyPr/>
        <a:lstStyle/>
        <a:p>
          <a:endParaRPr lang="en-US"/>
        </a:p>
      </dgm:t>
    </dgm:pt>
    <dgm:pt modelId="{8BD6EA11-4056-4540-9EED-6CA0BC0881B4}">
      <dgm:prSet phldrT="[Text]"/>
      <dgm:spPr/>
      <dgm:t>
        <a:bodyPr/>
        <a:lstStyle/>
        <a:p>
          <a:r>
            <a:rPr lang="en-US" noProof="0" dirty="0"/>
            <a:t>Run the code</a:t>
          </a:r>
        </a:p>
      </dgm:t>
    </dgm:pt>
    <dgm:pt modelId="{6439CA17-AEC2-4937-9FCE-D09EF135400D}" type="parTrans" cxnId="{B577F643-DA7F-44BC-ADAE-8A150BCFAA1E}">
      <dgm:prSet/>
      <dgm:spPr/>
      <dgm:t>
        <a:bodyPr/>
        <a:lstStyle/>
        <a:p>
          <a:endParaRPr lang="en-US"/>
        </a:p>
      </dgm:t>
    </dgm:pt>
    <dgm:pt modelId="{3695C096-16E1-48A5-9773-F66BBB5C4B9D}" type="sibTrans" cxnId="{B577F643-DA7F-44BC-ADAE-8A150BCFAA1E}">
      <dgm:prSet/>
      <dgm:spPr/>
      <dgm:t>
        <a:bodyPr/>
        <a:lstStyle/>
        <a:p>
          <a:endParaRPr lang="en-US"/>
        </a:p>
      </dgm:t>
    </dgm:pt>
    <dgm:pt modelId="{6E4C446A-0234-4478-8526-3D9433B4134B}" type="pres">
      <dgm:prSet presAssocID="{DCE2D98C-6563-4372-BEAF-834CE2F30323}" presName="CompostProcess" presStyleCnt="0">
        <dgm:presLayoutVars>
          <dgm:dir/>
          <dgm:resizeHandles val="exact"/>
        </dgm:presLayoutVars>
      </dgm:prSet>
      <dgm:spPr/>
    </dgm:pt>
    <dgm:pt modelId="{40504489-5D73-4685-8D69-E0F1F2679FE8}" type="pres">
      <dgm:prSet presAssocID="{DCE2D98C-6563-4372-BEAF-834CE2F30323}" presName="arrow" presStyleLbl="bgShp" presStyleIdx="0" presStyleCnt="1"/>
      <dgm:spPr/>
    </dgm:pt>
    <dgm:pt modelId="{0BE0AAD6-AFE4-4C71-A295-AAA67D78F728}" type="pres">
      <dgm:prSet presAssocID="{DCE2D98C-6563-4372-BEAF-834CE2F30323}" presName="linearProcess" presStyleCnt="0"/>
      <dgm:spPr/>
    </dgm:pt>
    <dgm:pt modelId="{B280AF46-7E0B-48FC-B525-9CA37910679B}" type="pres">
      <dgm:prSet presAssocID="{EB284C2C-19F6-4BBF-BD5A-A55381221C16}" presName="textNode" presStyleLbl="node1" presStyleIdx="0" presStyleCnt="3">
        <dgm:presLayoutVars>
          <dgm:bulletEnabled val="1"/>
        </dgm:presLayoutVars>
      </dgm:prSet>
      <dgm:spPr/>
    </dgm:pt>
    <dgm:pt modelId="{36CC1AEE-B882-41A9-9808-D50E88F4BDD3}" type="pres">
      <dgm:prSet presAssocID="{99A507C4-63F6-4EBA-B2D9-8F78EBA385A4}" presName="sibTrans" presStyleCnt="0"/>
      <dgm:spPr/>
    </dgm:pt>
    <dgm:pt modelId="{73A97F16-B060-40DD-9462-F0EF51E796E9}" type="pres">
      <dgm:prSet presAssocID="{193E5F4F-1C80-4FB8-B941-DC689D7F11C7}" presName="textNode" presStyleLbl="node1" presStyleIdx="1" presStyleCnt="3">
        <dgm:presLayoutVars>
          <dgm:bulletEnabled val="1"/>
        </dgm:presLayoutVars>
      </dgm:prSet>
      <dgm:spPr/>
    </dgm:pt>
    <dgm:pt modelId="{A9F98DC9-D929-40CF-B7F8-369A7EF2BEE3}" type="pres">
      <dgm:prSet presAssocID="{928CAA18-CA3A-47EC-8736-713F5B56EE03}" presName="sibTrans" presStyleCnt="0"/>
      <dgm:spPr/>
    </dgm:pt>
    <dgm:pt modelId="{2B610089-9AF1-4D97-8530-103A6D07D9F9}" type="pres">
      <dgm:prSet presAssocID="{8BD6EA11-4056-4540-9EED-6CA0BC0881B4}" presName="textNode" presStyleLbl="node1" presStyleIdx="2" presStyleCnt="3">
        <dgm:presLayoutVars>
          <dgm:bulletEnabled val="1"/>
        </dgm:presLayoutVars>
      </dgm:prSet>
      <dgm:spPr/>
    </dgm:pt>
  </dgm:ptLst>
  <dgm:cxnLst>
    <dgm:cxn modelId="{B611C518-153E-4426-B110-1972457522AB}" type="presOf" srcId="{8BD6EA11-4056-4540-9EED-6CA0BC0881B4}" destId="{2B610089-9AF1-4D97-8530-103A6D07D9F9}" srcOrd="0" destOrd="0" presId="urn:microsoft.com/office/officeart/2005/8/layout/hProcess9"/>
    <dgm:cxn modelId="{F2806326-5374-46F4-8131-DCA27854637A}" type="presOf" srcId="{193E5F4F-1C80-4FB8-B941-DC689D7F11C7}" destId="{73A97F16-B060-40DD-9462-F0EF51E796E9}" srcOrd="0" destOrd="0" presId="urn:microsoft.com/office/officeart/2005/8/layout/hProcess9"/>
    <dgm:cxn modelId="{B577F643-DA7F-44BC-ADAE-8A150BCFAA1E}" srcId="{DCE2D98C-6563-4372-BEAF-834CE2F30323}" destId="{8BD6EA11-4056-4540-9EED-6CA0BC0881B4}" srcOrd="2" destOrd="0" parTransId="{6439CA17-AEC2-4937-9FCE-D09EF135400D}" sibTransId="{3695C096-16E1-48A5-9773-F66BBB5C4B9D}"/>
    <dgm:cxn modelId="{D4F9948E-0A02-4180-8CFE-85FC83BE19C9}" srcId="{DCE2D98C-6563-4372-BEAF-834CE2F30323}" destId="{EB284C2C-19F6-4BBF-BD5A-A55381221C16}" srcOrd="0" destOrd="0" parTransId="{9AF33DEE-E737-42C4-B387-F00A61BB70B1}" sibTransId="{99A507C4-63F6-4EBA-B2D9-8F78EBA385A4}"/>
    <dgm:cxn modelId="{6C32BCD0-A34D-4FAD-968F-A21E2840DA08}" type="presOf" srcId="{DCE2D98C-6563-4372-BEAF-834CE2F30323}" destId="{6E4C446A-0234-4478-8526-3D9433B4134B}" srcOrd="0" destOrd="0" presId="urn:microsoft.com/office/officeart/2005/8/layout/hProcess9"/>
    <dgm:cxn modelId="{299838EC-CC6E-4B2F-A085-A79EEC96C943}" srcId="{DCE2D98C-6563-4372-BEAF-834CE2F30323}" destId="{193E5F4F-1C80-4FB8-B941-DC689D7F11C7}" srcOrd="1" destOrd="0" parTransId="{F0A7E215-5FBD-4989-963D-380693A5ED31}" sibTransId="{928CAA18-CA3A-47EC-8736-713F5B56EE03}"/>
    <dgm:cxn modelId="{049881EC-4FC6-40E3-A882-0BBD93F6651F}" type="presOf" srcId="{EB284C2C-19F6-4BBF-BD5A-A55381221C16}" destId="{B280AF46-7E0B-48FC-B525-9CA37910679B}" srcOrd="0" destOrd="0" presId="urn:microsoft.com/office/officeart/2005/8/layout/hProcess9"/>
    <dgm:cxn modelId="{38FAC67A-DA3F-423F-890A-82179504B1BE}" type="presParOf" srcId="{6E4C446A-0234-4478-8526-3D9433B4134B}" destId="{40504489-5D73-4685-8D69-E0F1F2679FE8}" srcOrd="0" destOrd="0" presId="urn:microsoft.com/office/officeart/2005/8/layout/hProcess9"/>
    <dgm:cxn modelId="{A25F5437-BDF8-4AEA-AC33-C845288308F7}" type="presParOf" srcId="{6E4C446A-0234-4478-8526-3D9433B4134B}" destId="{0BE0AAD6-AFE4-4C71-A295-AAA67D78F728}" srcOrd="1" destOrd="0" presId="urn:microsoft.com/office/officeart/2005/8/layout/hProcess9"/>
    <dgm:cxn modelId="{75D58362-233F-4E0F-B20A-53968F7ADBE2}" type="presParOf" srcId="{0BE0AAD6-AFE4-4C71-A295-AAA67D78F728}" destId="{B280AF46-7E0B-48FC-B525-9CA37910679B}" srcOrd="0" destOrd="0" presId="urn:microsoft.com/office/officeart/2005/8/layout/hProcess9"/>
    <dgm:cxn modelId="{221FCF96-5599-4619-86C2-54D74E8C1E02}" type="presParOf" srcId="{0BE0AAD6-AFE4-4C71-A295-AAA67D78F728}" destId="{36CC1AEE-B882-41A9-9808-D50E88F4BDD3}" srcOrd="1" destOrd="0" presId="urn:microsoft.com/office/officeart/2005/8/layout/hProcess9"/>
    <dgm:cxn modelId="{253E4B06-6CFD-418F-9919-5B57C12B1313}" type="presParOf" srcId="{0BE0AAD6-AFE4-4C71-A295-AAA67D78F728}" destId="{73A97F16-B060-40DD-9462-F0EF51E796E9}" srcOrd="2" destOrd="0" presId="urn:microsoft.com/office/officeart/2005/8/layout/hProcess9"/>
    <dgm:cxn modelId="{1CFC312A-F319-490E-AF96-112FF5844D2D}" type="presParOf" srcId="{0BE0AAD6-AFE4-4C71-A295-AAA67D78F728}" destId="{A9F98DC9-D929-40CF-B7F8-369A7EF2BEE3}" srcOrd="3" destOrd="0" presId="urn:microsoft.com/office/officeart/2005/8/layout/hProcess9"/>
    <dgm:cxn modelId="{C59C0CB9-BB58-4AC3-AFD1-70E6AFD33121}" type="presParOf" srcId="{0BE0AAD6-AFE4-4C71-A295-AAA67D78F728}" destId="{2B610089-9AF1-4D97-8530-103A6D07D9F9}"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04489-5D73-4685-8D69-E0F1F2679FE8}">
      <dsp:nvSpPr>
        <dsp:cNvPr id="0" name=""/>
        <dsp:cNvSpPr/>
      </dsp:nvSpPr>
      <dsp:spPr>
        <a:xfrm>
          <a:off x="382574" y="0"/>
          <a:ext cx="4335847" cy="24038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0AF46-7E0B-48FC-B525-9CA37910679B}">
      <dsp:nvSpPr>
        <dsp:cNvPr id="0" name=""/>
        <dsp:cNvSpPr/>
      </dsp:nvSpPr>
      <dsp:spPr>
        <a:xfrm>
          <a:off x="5479" y="721158"/>
          <a:ext cx="1641883" cy="9615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dirty="0"/>
            <a:t>Download the code</a:t>
          </a:r>
          <a:endParaRPr lang="en-US" sz="2400" kern="1200" dirty="0"/>
        </a:p>
      </dsp:txBody>
      <dsp:txXfrm>
        <a:off x="52418" y="768097"/>
        <a:ext cx="1548005" cy="867667"/>
      </dsp:txXfrm>
    </dsp:sp>
    <dsp:sp modelId="{73A97F16-B060-40DD-9462-F0EF51E796E9}">
      <dsp:nvSpPr>
        <dsp:cNvPr id="0" name=""/>
        <dsp:cNvSpPr/>
      </dsp:nvSpPr>
      <dsp:spPr>
        <a:xfrm>
          <a:off x="1729556" y="721158"/>
          <a:ext cx="1641883" cy="9615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noProof="0" dirty="0"/>
            <a:t>Update credentials</a:t>
          </a:r>
        </a:p>
      </dsp:txBody>
      <dsp:txXfrm>
        <a:off x="1776495" y="768097"/>
        <a:ext cx="1548005" cy="867667"/>
      </dsp:txXfrm>
    </dsp:sp>
    <dsp:sp modelId="{2B610089-9AF1-4D97-8530-103A6D07D9F9}">
      <dsp:nvSpPr>
        <dsp:cNvPr id="0" name=""/>
        <dsp:cNvSpPr/>
      </dsp:nvSpPr>
      <dsp:spPr>
        <a:xfrm>
          <a:off x="3453634" y="721158"/>
          <a:ext cx="1641883" cy="9615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noProof="0" dirty="0"/>
            <a:t>Run the code</a:t>
          </a:r>
        </a:p>
      </dsp:txBody>
      <dsp:txXfrm>
        <a:off x="3500573" y="768097"/>
        <a:ext cx="1548005" cy="8676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3DBB7-95F7-4ECF-A636-E6BB0A25856A}" type="datetimeFigureOut">
              <a:rPr lang="it-IT" smtClean="0"/>
              <a:t>18/06/2018</a:t>
            </a:fld>
            <a:endParaRPr lang="it-I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1B1C3-4724-4BC5-BED5-7F9D45186ED3}" type="slidenum">
              <a:rPr lang="it-IT" smtClean="0"/>
              <a:t>‹#›</a:t>
            </a:fld>
            <a:endParaRPr lang="it-IT"/>
          </a:p>
        </p:txBody>
      </p:sp>
    </p:spTree>
    <p:extLst>
      <p:ext uri="{BB962C8B-B14F-4D97-AF65-F5344CB8AC3E}">
        <p14:creationId xmlns:p14="http://schemas.microsoft.com/office/powerpoint/2010/main" val="1273743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lows.nodered.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thub.com/watson-developer-cloud/node-red-node-wats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jweisz/tjbot-playground/releases"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github.com/jweisz/tjbot-daemon/blob/master/README.md" TargetMode="External"/><Relationship Id="rId4" Type="http://schemas.openxmlformats.org/officeDocument/2006/relationships/hyperlink" Target="https://github.com/jweisz/tjbot-daemo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21B1C3-4724-4BC5-BED5-7F9D45186ED3}" type="slidenum">
              <a:rPr lang="it-IT" smtClean="0"/>
              <a:t>1</a:t>
            </a:fld>
            <a:endParaRPr lang="it-IT"/>
          </a:p>
        </p:txBody>
      </p:sp>
    </p:spTree>
    <p:extLst>
      <p:ext uri="{BB962C8B-B14F-4D97-AF65-F5344CB8AC3E}">
        <p14:creationId xmlns:p14="http://schemas.microsoft.com/office/powerpoint/2010/main" val="2596106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 whole </a:t>
            </a:r>
            <a:r>
              <a:rPr lang="en-GB" dirty="0">
                <a:hlinkClick r:id="rId3"/>
              </a:rPr>
              <a:t>community out there</a:t>
            </a:r>
            <a:endParaRPr lang="en-GB" dirty="0"/>
          </a:p>
          <a:p>
            <a:r>
              <a:rPr lang="en-GB" dirty="0"/>
              <a:t>The runtime is built on </a:t>
            </a:r>
            <a:r>
              <a:rPr lang="en-GB" b="1" dirty="0"/>
              <a:t>Node.js</a:t>
            </a:r>
            <a:r>
              <a:rPr lang="en-GB" dirty="0"/>
              <a:t>. The flows created in Node-RED are stored using </a:t>
            </a:r>
            <a:r>
              <a:rPr lang="en-GB" b="1" dirty="0"/>
              <a:t>JSON</a:t>
            </a:r>
            <a:r>
              <a:rPr lang="en-GB" dirty="0"/>
              <a:t>. </a:t>
            </a:r>
          </a:p>
          <a:p>
            <a:r>
              <a:rPr lang="en-GB" dirty="0"/>
              <a:t>Elements of applications can be saved or shared for re-use. </a:t>
            </a:r>
          </a:p>
          <a:p>
            <a:r>
              <a:rPr lang="en-GB" dirty="0"/>
              <a:t>It was open-sourced in September 2013, now managed by </a:t>
            </a:r>
            <a:r>
              <a:rPr lang="en-GB" b="1" dirty="0"/>
              <a:t>JS Foundation</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Node-Red is now preinstalled on </a:t>
            </a:r>
            <a:r>
              <a:rPr lang="en-GB" dirty="0" err="1"/>
              <a:t>Raspian</a:t>
            </a:r>
            <a:r>
              <a:rPr lang="en-GB" dirty="0"/>
              <a:t> and i</a:t>
            </a:r>
            <a:r>
              <a:rPr lang="en-GB" sz="1200" dirty="0"/>
              <a:t>t’s very easy to add new types of nodes (palette). E.g. Just add </a:t>
            </a:r>
            <a:r>
              <a:rPr lang="en-US" sz="1200" dirty="0">
                <a:hlinkClick r:id="rId4"/>
              </a:rPr>
              <a:t>node-red-node-</a:t>
            </a:r>
            <a:r>
              <a:rPr lang="en-US" sz="1200" dirty="0" err="1">
                <a:hlinkClick r:id="rId4"/>
              </a:rPr>
              <a:t>watson</a:t>
            </a:r>
            <a:r>
              <a:rPr lang="en-US" sz="1200" dirty="0"/>
              <a:t> </a:t>
            </a:r>
            <a:r>
              <a:rPr lang="en-GB" sz="1200" dirty="0"/>
              <a:t>to palette to access IBM Watson Services available on Cloud.</a:t>
            </a:r>
            <a:endParaRPr lang="en-US" sz="1200" dirty="0"/>
          </a:p>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18</a:t>
            </a:fld>
            <a:endParaRPr lang="it-IT"/>
          </a:p>
        </p:txBody>
      </p:sp>
    </p:spTree>
    <p:extLst>
      <p:ext uri="{BB962C8B-B14F-4D97-AF65-F5344CB8AC3E}">
        <p14:creationId xmlns:p14="http://schemas.microsoft.com/office/powerpoint/2010/main" val="4230563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Nodes include:</a:t>
            </a:r>
          </a:p>
          <a:p>
            <a:r>
              <a:rPr lang="en-GB" dirty="0" err="1"/>
              <a:t>analyze</a:t>
            </a:r>
            <a:r>
              <a:rPr lang="en-GB" dirty="0"/>
              <a:t> tone - </a:t>
            </a:r>
            <a:r>
              <a:rPr lang="en-GB" dirty="0" err="1"/>
              <a:t>analyzes</a:t>
            </a:r>
            <a:r>
              <a:rPr lang="en-GB" dirty="0"/>
              <a:t> the tone (emotion, language, and social tones) of the payload using the Watson Tone Analyzer service</a:t>
            </a:r>
          </a:p>
          <a:p>
            <a:r>
              <a:rPr lang="en-GB" dirty="0"/>
              <a:t>converse - </a:t>
            </a:r>
            <a:r>
              <a:rPr lang="en-GB" dirty="0" err="1"/>
              <a:t>analyzes</a:t>
            </a:r>
            <a:r>
              <a:rPr lang="en-GB" dirty="0"/>
              <a:t> natural language using the Watson Conversation service</a:t>
            </a:r>
          </a:p>
          <a:p>
            <a:r>
              <a:rPr lang="en-GB" dirty="0"/>
              <a:t>listen - uses the connected microphone to transcribe speech using Watson Speech to Text service</a:t>
            </a:r>
          </a:p>
          <a:p>
            <a:r>
              <a:rPr lang="en-GB" dirty="0"/>
              <a:t>see - classifies a photo taken using the camera via Watson Visual Recognition service</a:t>
            </a:r>
          </a:p>
          <a:p>
            <a:r>
              <a:rPr lang="en-GB" dirty="0"/>
              <a:t>shine - controls the LED to shine a </a:t>
            </a:r>
            <a:r>
              <a:rPr lang="en-GB" dirty="0" err="1"/>
              <a:t>color</a:t>
            </a:r>
            <a:endParaRPr lang="en-GB" dirty="0"/>
          </a:p>
          <a:p>
            <a:r>
              <a:rPr lang="en-GB" dirty="0"/>
              <a:t>speak - uses the connected speaker to play speech from the Watson Text to Speech service</a:t>
            </a:r>
          </a:p>
          <a:p>
            <a:r>
              <a:rPr lang="en-GB" dirty="0"/>
              <a:t>take photo - captures a photo taken using the camera</a:t>
            </a:r>
          </a:p>
          <a:p>
            <a:r>
              <a:rPr lang="en-GB" dirty="0"/>
              <a:t>translate - translates content via the Watson Language Translator service</a:t>
            </a:r>
          </a:p>
          <a:p>
            <a:r>
              <a:rPr lang="en-GB" dirty="0"/>
              <a:t>wave - controls the servo to wave the arm</a:t>
            </a:r>
          </a:p>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19</a:t>
            </a:fld>
            <a:endParaRPr lang="it-IT"/>
          </a:p>
        </p:txBody>
      </p:sp>
    </p:spTree>
    <p:extLst>
      <p:ext uri="{BB962C8B-B14F-4D97-AF65-F5344CB8AC3E}">
        <p14:creationId xmlns:p14="http://schemas.microsoft.com/office/powerpoint/2010/main" val="111906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20</a:t>
            </a:fld>
            <a:endParaRPr lang="it-IT"/>
          </a:p>
        </p:txBody>
      </p:sp>
    </p:spTree>
    <p:extLst>
      <p:ext uri="{BB962C8B-B14F-4D97-AF65-F5344CB8AC3E}">
        <p14:creationId xmlns:p14="http://schemas.microsoft.com/office/powerpoint/2010/main" val="612608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21</a:t>
            </a:fld>
            <a:endParaRPr lang="it-IT"/>
          </a:p>
        </p:txBody>
      </p:sp>
    </p:spTree>
    <p:extLst>
      <p:ext uri="{BB962C8B-B14F-4D97-AF65-F5344CB8AC3E}">
        <p14:creationId xmlns:p14="http://schemas.microsoft.com/office/powerpoint/2010/main" val="3277503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B21B1C3-4724-4BC5-BED5-7F9D45186ED3}" type="slidenum">
              <a:rPr lang="it-IT" smtClean="0"/>
              <a:t>22</a:t>
            </a:fld>
            <a:endParaRPr lang="it-IT"/>
          </a:p>
        </p:txBody>
      </p:sp>
    </p:spTree>
    <p:extLst>
      <p:ext uri="{BB962C8B-B14F-4D97-AF65-F5344CB8AC3E}">
        <p14:creationId xmlns:p14="http://schemas.microsoft.com/office/powerpoint/2010/main" val="420900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Speaker tips: </a:t>
            </a:r>
            <a:r>
              <a:rPr lang="en-GB" dirty="0"/>
              <a:t>open Node-red and create basic examples with students</a:t>
            </a:r>
          </a:p>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23</a:t>
            </a:fld>
            <a:endParaRPr lang="it-IT"/>
          </a:p>
        </p:txBody>
      </p:sp>
    </p:spTree>
    <p:extLst>
      <p:ext uri="{BB962C8B-B14F-4D97-AF65-F5344CB8AC3E}">
        <p14:creationId xmlns:p14="http://schemas.microsoft.com/office/powerpoint/2010/main" val="450010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24</a:t>
            </a:fld>
            <a:endParaRPr lang="it-IT"/>
          </a:p>
        </p:txBody>
      </p:sp>
    </p:spTree>
    <p:extLst>
      <p:ext uri="{BB962C8B-B14F-4D97-AF65-F5344CB8AC3E}">
        <p14:creationId xmlns:p14="http://schemas.microsoft.com/office/powerpoint/2010/main" val="2095412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&lt;html&gt;&lt;head&gt;&lt;title&gt;MENU - Visual recognition Examples FM with </a:t>
            </a:r>
            <a:r>
              <a:rPr lang="en-US" sz="1200" dirty="0" err="1"/>
              <a:t>ASLTJBot</a:t>
            </a:r>
            <a:r>
              <a:rPr lang="en-US" sz="1200" dirty="0"/>
              <a:t>&lt;/title&gt;&lt;/head&gt;&lt;body&gt;&lt;h1&gt;Node-RED Watson Visual Recognition MENU&lt;/h1&gt;&lt;p&gt;Examples:&lt;</a:t>
            </a:r>
            <a:r>
              <a:rPr lang="en-US" sz="1200" dirty="0" err="1"/>
              <a:t>br</a:t>
            </a:r>
            <a:r>
              <a:rPr lang="en-US" sz="1200" dirty="0"/>
              <a:t>/&gt;&lt;table border='1'&gt;&lt;tr&gt;    &lt;td&gt;        &lt;</a:t>
            </a:r>
            <a:r>
              <a:rPr lang="en-US" sz="1200" dirty="0" err="1"/>
              <a:t>img</a:t>
            </a:r>
            <a:r>
              <a:rPr lang="en-US" sz="1200" dirty="0"/>
              <a:t> </a:t>
            </a:r>
            <a:r>
              <a:rPr lang="en-US" sz="1200" dirty="0" err="1"/>
              <a:t>src</a:t>
            </a:r>
            <a:r>
              <a:rPr lang="en-US" sz="1200" dirty="0"/>
              <a:t>="https://images.pexels.com/photos/145939/pexels-photo-145939.jpeg" height='100'/&gt;        &lt;a </a:t>
            </a:r>
            <a:r>
              <a:rPr lang="en-US" sz="1200" dirty="0" err="1"/>
              <a:t>href</a:t>
            </a:r>
            <a:r>
              <a:rPr lang="en-US" sz="1200" dirty="0"/>
              <a:t>="/</a:t>
            </a:r>
            <a:r>
              <a:rPr lang="en-US" sz="1200" dirty="0" err="1"/>
              <a:t>reco</a:t>
            </a:r>
            <a:r>
              <a:rPr lang="en-US" sz="1200" dirty="0"/>
              <a:t>"&gt;Show how IBM Watson Image Recognition works&lt;/a&gt;&lt;</a:t>
            </a:r>
            <a:r>
              <a:rPr lang="en-US" sz="1200" dirty="0" err="1"/>
              <a:t>br</a:t>
            </a:r>
            <a:r>
              <a:rPr lang="en-US" sz="1200" dirty="0"/>
              <a:t>/&gt;    &lt;/td&gt;    &lt;td&gt;        &lt;</a:t>
            </a:r>
            <a:r>
              <a:rPr lang="en-US" sz="1200" dirty="0" err="1"/>
              <a:t>img</a:t>
            </a:r>
            <a:r>
              <a:rPr lang="en-US" sz="1200" dirty="0"/>
              <a:t> </a:t>
            </a:r>
            <a:r>
              <a:rPr lang="en-US" sz="1200" dirty="0" err="1"/>
              <a:t>src</a:t>
            </a:r>
            <a:r>
              <a:rPr lang="en-US" sz="1200" dirty="0"/>
              <a:t>="https://www.nature.com/polopoly_fs/7.41086.1481708999!/image/feature1.jpg_gen/derivatives/landscape_630/feature1.jpg" height='100'/&gt;        &lt;a </a:t>
            </a:r>
            <a:r>
              <a:rPr lang="en-US" sz="1200" dirty="0" err="1"/>
              <a:t>href</a:t>
            </a:r>
            <a:r>
              <a:rPr lang="en-US" sz="1200" dirty="0"/>
              <a:t>="/faces"&gt;Show how IBM Watson Face Recognition works&lt;/a&gt;&lt;</a:t>
            </a:r>
            <a:r>
              <a:rPr lang="en-US" sz="1200" dirty="0" err="1"/>
              <a:t>br</a:t>
            </a:r>
            <a:r>
              <a:rPr lang="en-US" sz="1200" dirty="0"/>
              <a:t>/&gt;    &lt;/td&gt;&lt;/tr&gt;&lt;tr&gt;  &lt;td&gt;      &lt;</a:t>
            </a:r>
            <a:r>
              <a:rPr lang="en-US" sz="1200" dirty="0" err="1"/>
              <a:t>img</a:t>
            </a:r>
            <a:r>
              <a:rPr lang="en-US" sz="1200" dirty="0"/>
              <a:t> </a:t>
            </a:r>
            <a:r>
              <a:rPr lang="en-US" sz="1200" dirty="0" err="1"/>
              <a:t>src</a:t>
            </a:r>
            <a:r>
              <a:rPr lang="en-US" sz="1200" dirty="0"/>
              <a:t>="https://cdn.sparkfun.com//assets/parts/1/2/5/8/8/14515-04.jpg" height='100'/&gt;      &lt;a </a:t>
            </a:r>
            <a:r>
              <a:rPr lang="en-US" sz="1200" dirty="0" err="1"/>
              <a:t>href</a:t>
            </a:r>
            <a:r>
              <a:rPr lang="en-US" sz="1200" dirty="0"/>
              <a:t>="/shot"&gt;Shot and Recognize objects using TJBot camera&lt;/a&gt;&lt;</a:t>
            </a:r>
            <a:r>
              <a:rPr lang="en-US" sz="1200" dirty="0" err="1"/>
              <a:t>br</a:t>
            </a:r>
            <a:r>
              <a:rPr lang="en-US" sz="1200" dirty="0"/>
              <a:t>/&gt;      &lt;/td&gt;    &lt;td&gt;        &lt;</a:t>
            </a:r>
            <a:r>
              <a:rPr lang="en-US" sz="1200" dirty="0" err="1"/>
              <a:t>img</a:t>
            </a:r>
            <a:r>
              <a:rPr lang="en-US" sz="1200" dirty="0"/>
              <a:t> </a:t>
            </a:r>
            <a:r>
              <a:rPr lang="en-US" sz="1200" dirty="0" err="1"/>
              <a:t>src</a:t>
            </a:r>
            <a:r>
              <a:rPr lang="en-US" sz="1200" dirty="0"/>
              <a:t>="http://www.rttnews.com/ArticleImages/USTopStories/2016/December/IBM-Robot-122916-lt.jpg" height='100'/&gt;        &lt;a </a:t>
            </a:r>
            <a:r>
              <a:rPr lang="en-US" sz="1200" dirty="0" err="1"/>
              <a:t>href</a:t>
            </a:r>
            <a:r>
              <a:rPr lang="en-US" sz="1200" dirty="0"/>
              <a:t>="/what"&gt;Last recognized objects from TJBot camera&lt;/a&gt;&lt;</a:t>
            </a:r>
            <a:r>
              <a:rPr lang="en-US" sz="1200" dirty="0" err="1"/>
              <a:t>br</a:t>
            </a:r>
            <a:r>
              <a:rPr lang="en-US" sz="1200" dirty="0"/>
              <a:t>/&gt;            &lt;/td&gt;&lt;/tr&gt;&lt;tr&gt;    &lt;td&gt;        &lt;</a:t>
            </a:r>
            <a:r>
              <a:rPr lang="en-US" sz="1200" dirty="0" err="1"/>
              <a:t>img</a:t>
            </a:r>
            <a:r>
              <a:rPr lang="en-US" sz="1200" dirty="0"/>
              <a:t> </a:t>
            </a:r>
            <a:r>
              <a:rPr lang="en-US" sz="1200" dirty="0" err="1"/>
              <a:t>src</a:t>
            </a:r>
            <a:r>
              <a:rPr lang="en-US" sz="1200" dirty="0"/>
              <a:t>="http://aiclubs.org/uploads/1/0/7/3/107309405/published/img-5972.jpeg?1510622717" height='100'/&gt;        &lt;a </a:t>
            </a:r>
            <a:r>
              <a:rPr lang="en-US" sz="1200" dirty="0" err="1"/>
              <a:t>href</a:t>
            </a:r>
            <a:r>
              <a:rPr lang="en-US" sz="1200" dirty="0"/>
              <a:t>="/knock"&gt;Shot and Recognize face using TJBot camera&lt;/a&gt;&lt;</a:t>
            </a:r>
            <a:r>
              <a:rPr lang="en-US" sz="1200" dirty="0" err="1"/>
              <a:t>br</a:t>
            </a:r>
            <a:r>
              <a:rPr lang="en-US" sz="1200" dirty="0"/>
              <a:t>/&gt;    &lt;/td&gt;    &lt;td&gt;        &lt;</a:t>
            </a:r>
            <a:r>
              <a:rPr lang="en-US" sz="1200" dirty="0" err="1"/>
              <a:t>img</a:t>
            </a:r>
            <a:r>
              <a:rPr lang="en-US" sz="1200" dirty="0"/>
              <a:t> </a:t>
            </a:r>
            <a:r>
              <a:rPr lang="en-US" sz="1200" dirty="0" err="1"/>
              <a:t>src</a:t>
            </a:r>
            <a:r>
              <a:rPr lang="en-US" sz="1200" dirty="0"/>
              <a:t>="https://ibmtjbot.github.io/images/3dprint.jpg" height='100'/&gt;        &lt;a </a:t>
            </a:r>
            <a:r>
              <a:rPr lang="en-US" sz="1200" dirty="0" err="1"/>
              <a:t>href</a:t>
            </a:r>
            <a:r>
              <a:rPr lang="en-US" sz="1200" dirty="0"/>
              <a:t>="/who"&gt;Last recognized face from TJBot camera&lt;/a&gt;&lt;</a:t>
            </a:r>
            <a:r>
              <a:rPr lang="en-US" sz="1200" dirty="0" err="1"/>
              <a:t>br</a:t>
            </a:r>
            <a:r>
              <a:rPr lang="en-US" sz="1200" dirty="0"/>
              <a:t>/&gt;&lt;</a:t>
            </a:r>
            <a:r>
              <a:rPr lang="en-US" sz="1200" dirty="0" err="1"/>
              <a:t>br</a:t>
            </a:r>
            <a:r>
              <a:rPr lang="en-US" sz="1200" dirty="0"/>
              <a:t>/&gt;    &lt;/td&gt;&lt;/tr&gt;&lt;/table&gt;&lt;</a:t>
            </a:r>
            <a:r>
              <a:rPr lang="en-US" sz="1200" dirty="0" err="1"/>
              <a:t>br</a:t>
            </a:r>
            <a:r>
              <a:rPr lang="en-US" sz="1200" dirty="0"/>
              <a:t>/&gt;&lt;</a:t>
            </a:r>
            <a:r>
              <a:rPr lang="en-US" sz="1200" dirty="0" err="1"/>
              <a:t>img</a:t>
            </a:r>
            <a:r>
              <a:rPr lang="en-US" sz="1200" dirty="0"/>
              <a:t> </a:t>
            </a:r>
            <a:r>
              <a:rPr lang="en-US" sz="1200" dirty="0" err="1"/>
              <a:t>src</a:t>
            </a:r>
            <a:r>
              <a:rPr lang="en-US" sz="1200" dirty="0"/>
              <a:t>="https://ih0.redbubble.net/image.144251032.5917/sticker,220x200-bg,ffffff-pad,220x200,ffffff.jpg" height='100'/&gt;&lt;a </a:t>
            </a:r>
            <a:r>
              <a:rPr lang="en-US" sz="1200" dirty="0" err="1"/>
              <a:t>href</a:t>
            </a:r>
            <a:r>
              <a:rPr lang="en-US" sz="1200" dirty="0"/>
              <a:t>="/"&gt;Node-Red Flow Editor&lt;/a&gt;&lt;</a:t>
            </a:r>
            <a:r>
              <a:rPr lang="en-US" sz="1200" dirty="0" err="1"/>
              <a:t>br</a:t>
            </a:r>
            <a:r>
              <a:rPr lang="en-US" sz="1200" dirty="0"/>
              <a:t>/&gt;&lt;/p&gt;&lt;/body&gt;&lt;/html&gt;</a:t>
            </a:r>
          </a:p>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25</a:t>
            </a:fld>
            <a:endParaRPr lang="it-IT"/>
          </a:p>
        </p:txBody>
      </p:sp>
    </p:spTree>
    <p:extLst>
      <p:ext uri="{BB962C8B-B14F-4D97-AF65-F5344CB8AC3E}">
        <p14:creationId xmlns:p14="http://schemas.microsoft.com/office/powerpoint/2010/main" val="3185800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26</a:t>
            </a:fld>
            <a:endParaRPr lang="it-IT"/>
          </a:p>
        </p:txBody>
      </p:sp>
    </p:spTree>
    <p:extLst>
      <p:ext uri="{BB962C8B-B14F-4D97-AF65-F5344CB8AC3E}">
        <p14:creationId xmlns:p14="http://schemas.microsoft.com/office/powerpoint/2010/main" val="289089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27</a:t>
            </a:fld>
            <a:endParaRPr lang="it-IT"/>
          </a:p>
        </p:txBody>
      </p:sp>
    </p:spTree>
    <p:extLst>
      <p:ext uri="{BB962C8B-B14F-4D97-AF65-F5344CB8AC3E}">
        <p14:creationId xmlns:p14="http://schemas.microsoft.com/office/powerpoint/2010/main" val="161650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2</a:t>
            </a:fld>
            <a:endParaRPr lang="it-IT"/>
          </a:p>
        </p:txBody>
      </p:sp>
    </p:spTree>
    <p:extLst>
      <p:ext uri="{BB962C8B-B14F-4D97-AF65-F5344CB8AC3E}">
        <p14:creationId xmlns:p14="http://schemas.microsoft.com/office/powerpoint/2010/main" val="1736076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ITALIAN VERSION QUICHE EATERS: http://www.giun.it/bb/ciocori.htm (</a:t>
            </a:r>
            <a:r>
              <a:rPr lang="it-IT" dirty="0" err="1"/>
              <a:t>aka</a:t>
            </a:r>
            <a:r>
              <a:rPr lang="it-IT" dirty="0"/>
              <a:t> Mangiatori di </a:t>
            </a:r>
            <a:r>
              <a:rPr lang="it-IT" dirty="0" err="1"/>
              <a:t>Ciocorì</a:t>
            </a:r>
            <a:r>
              <a:rPr lang="it-IT" dirty="0"/>
              <a:t>)</a:t>
            </a:r>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28</a:t>
            </a:fld>
            <a:endParaRPr lang="it-IT"/>
          </a:p>
        </p:txBody>
      </p:sp>
    </p:spTree>
    <p:extLst>
      <p:ext uri="{BB962C8B-B14F-4D97-AF65-F5344CB8AC3E}">
        <p14:creationId xmlns:p14="http://schemas.microsoft.com/office/powerpoint/2010/main" val="167001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Courier New" panose="02070309020205020404" pitchFamily="49" charset="0"/>
                <a:cs typeface="Courier New" panose="02070309020205020404" pitchFamily="49" charset="0"/>
              </a:rPr>
              <a:t>All code sample are  Copyright 2016 IBM Corp. All Rights Reserved and Licensed under the Apache License, Version 2.0. Unless required by applicable law or agreed to in writing, software distributed under the License is distributed on an "AS IS" BASIS,  WITHOUT WARRANTIES OR CONDITIONS OF ANY KIND, either express or implied. See the License for the specific language governing permissions and limitations under the License.</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EXAMPLE CODE:</a:t>
            </a:r>
          </a:p>
          <a:p>
            <a:r>
              <a:rPr lang="en-GB" sz="1200" b="0" dirty="0">
                <a:latin typeface="Courier New" panose="02070309020205020404" pitchFamily="49" charset="0"/>
                <a:cs typeface="Courier New" panose="02070309020205020404" pitchFamily="49" charset="0"/>
              </a:rPr>
              <a:t>'use strict';</a:t>
            </a:r>
          </a:p>
          <a:p>
            <a:r>
              <a:rPr lang="en-GB" sz="1200" b="0" dirty="0" err="1">
                <a:latin typeface="Courier New" panose="02070309020205020404" pitchFamily="49" charset="0"/>
                <a:cs typeface="Courier New" panose="02070309020205020404" pitchFamily="49" charset="0"/>
              </a:rPr>
              <a:t>const</a:t>
            </a:r>
            <a:r>
              <a:rPr lang="en-GB" sz="1200" b="0" dirty="0">
                <a:latin typeface="Courier New" panose="02070309020205020404" pitchFamily="49" charset="0"/>
                <a:cs typeface="Courier New" panose="02070309020205020404" pitchFamily="49" charset="0"/>
              </a:rPr>
              <a:t> </a:t>
            </a:r>
            <a:r>
              <a:rPr lang="en-GB" sz="1200" b="0" dirty="0" err="1">
                <a:latin typeface="Courier New" panose="02070309020205020404" pitchFamily="49" charset="0"/>
                <a:cs typeface="Courier New" panose="02070309020205020404" pitchFamily="49" charset="0"/>
              </a:rPr>
              <a:t>rl</a:t>
            </a:r>
            <a:r>
              <a:rPr lang="en-GB" sz="1200" b="0" dirty="0">
                <a:latin typeface="Courier New" panose="02070309020205020404" pitchFamily="49" charset="0"/>
                <a:cs typeface="Courier New" panose="02070309020205020404" pitchFamily="49" charset="0"/>
              </a:rPr>
              <a:t> = require('</a:t>
            </a:r>
            <a:r>
              <a:rPr lang="en-GB" sz="1200" b="0" dirty="0" err="1">
                <a:latin typeface="Courier New" panose="02070309020205020404" pitchFamily="49" charset="0"/>
                <a:cs typeface="Courier New" panose="02070309020205020404" pitchFamily="49" charset="0"/>
              </a:rPr>
              <a:t>readline</a:t>
            </a:r>
            <a:r>
              <a:rPr lang="en-GB" sz="1200" b="0" dirty="0">
                <a:latin typeface="Courier New" panose="02070309020205020404" pitchFamily="49" charset="0"/>
                <a:cs typeface="Courier New" panose="02070309020205020404" pitchFamily="49" charset="0"/>
              </a:rPr>
              <a:t>-sync');</a:t>
            </a:r>
          </a:p>
          <a:p>
            <a:r>
              <a:rPr lang="en-GB" sz="1200" b="0" dirty="0" err="1">
                <a:latin typeface="Courier New" panose="02070309020205020404" pitchFamily="49" charset="0"/>
                <a:cs typeface="Courier New" panose="02070309020205020404" pitchFamily="49" charset="0"/>
              </a:rPr>
              <a:t>const</a:t>
            </a:r>
            <a:r>
              <a:rPr lang="en-GB" sz="1200" b="0" dirty="0">
                <a:latin typeface="Courier New" panose="02070309020205020404" pitchFamily="49" charset="0"/>
                <a:cs typeface="Courier New" panose="02070309020205020404" pitchFamily="49" charset="0"/>
              </a:rPr>
              <a:t> TJBot = require('</a:t>
            </a:r>
            <a:r>
              <a:rPr lang="en-GB" sz="1200" b="0" dirty="0" err="1">
                <a:latin typeface="Courier New" panose="02070309020205020404" pitchFamily="49" charset="0"/>
                <a:cs typeface="Courier New" panose="02070309020205020404" pitchFamily="49" charset="0"/>
              </a:rPr>
              <a:t>tjbot</a:t>
            </a:r>
            <a:r>
              <a:rPr lang="en-GB" sz="1200" b="0" dirty="0">
                <a:latin typeface="Courier New" panose="02070309020205020404" pitchFamily="49" charset="0"/>
                <a:cs typeface="Courier New" panose="02070309020205020404" pitchFamily="49" charset="0"/>
              </a:rPr>
              <a:t>’); </a:t>
            </a:r>
          </a:p>
          <a:p>
            <a:r>
              <a:rPr lang="en-GB" sz="1200" b="0" dirty="0" err="1">
                <a:latin typeface="Courier New" panose="02070309020205020404" pitchFamily="49" charset="0"/>
                <a:cs typeface="Courier New" panose="02070309020205020404" pitchFamily="49" charset="0"/>
              </a:rPr>
              <a:t>var</a:t>
            </a:r>
            <a:r>
              <a:rPr lang="en-GB" sz="1200" b="0" dirty="0">
                <a:latin typeface="Courier New" panose="02070309020205020404" pitchFamily="49" charset="0"/>
                <a:cs typeface="Courier New" panose="02070309020205020404" pitchFamily="49" charset="0"/>
              </a:rPr>
              <a:t> </a:t>
            </a:r>
            <a:r>
              <a:rPr lang="en-GB" sz="1200" b="0" dirty="0" err="1">
                <a:latin typeface="Courier New" panose="02070309020205020404" pitchFamily="49" charset="0"/>
                <a:cs typeface="Courier New" panose="02070309020205020404" pitchFamily="49" charset="0"/>
              </a:rPr>
              <a:t>tj</a:t>
            </a:r>
            <a:r>
              <a:rPr lang="en-GB" sz="1200" b="0" dirty="0">
                <a:latin typeface="Courier New" panose="02070309020205020404" pitchFamily="49" charset="0"/>
                <a:cs typeface="Courier New" panose="02070309020205020404" pitchFamily="49" charset="0"/>
              </a:rPr>
              <a:t> = new TJBot( ['led’], {log: {level: 'debug’}},{}); </a:t>
            </a:r>
          </a:p>
          <a:p>
            <a:r>
              <a:rPr lang="en-GB" sz="1200" b="0" dirty="0" err="1">
                <a:latin typeface="Courier New" panose="02070309020205020404" pitchFamily="49" charset="0"/>
                <a:cs typeface="Courier New" panose="02070309020205020404" pitchFamily="49" charset="0"/>
              </a:rPr>
              <a:t>tj.shine</a:t>
            </a:r>
            <a:r>
              <a:rPr lang="en-GB" sz="1200" b="0" dirty="0">
                <a:latin typeface="Courier New" panose="02070309020205020404" pitchFamily="49" charset="0"/>
                <a:cs typeface="Courier New" panose="02070309020205020404" pitchFamily="49" charset="0"/>
              </a:rPr>
              <a:t>(‘blue’);</a:t>
            </a:r>
          </a:p>
          <a:p>
            <a:endParaRPr lang="en-GB"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B21B1C3-4724-4BC5-BED5-7F9D45186ED3}" type="slidenum">
              <a:rPr lang="it-IT" smtClean="0"/>
              <a:t>29</a:t>
            </a:fld>
            <a:endParaRPr lang="it-IT"/>
          </a:p>
        </p:txBody>
      </p:sp>
    </p:spTree>
    <p:extLst>
      <p:ext uri="{BB962C8B-B14F-4D97-AF65-F5344CB8AC3E}">
        <p14:creationId xmlns:p14="http://schemas.microsoft.com/office/powerpoint/2010/main" val="3718410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Courier New" panose="02070309020205020404" pitchFamily="49" charset="0"/>
                <a:cs typeface="Courier New" panose="02070309020205020404" pitchFamily="49" charset="0"/>
              </a:rPr>
              <a:t>All code sample are  Copyright 2016 IBM Corp. All Rights Reserved and Licensed under the Apache License, Version 2.0. Unless required by applicable law or agreed to in writing, software distributed under the License is distributed on an "AS IS" BASIS,  WITHOUT WARRANTIES OR CONDITIONS OF ANY KIND, either express or implied. See the License for the specific language governing permissions and limitations under the License.</a:t>
            </a:r>
          </a:p>
          <a:p>
            <a:endParaRPr lang="en-GB"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B21B1C3-4724-4BC5-BED5-7F9D45186ED3}" type="slidenum">
              <a:rPr lang="it-IT" smtClean="0"/>
              <a:t>30</a:t>
            </a:fld>
            <a:endParaRPr lang="it-IT"/>
          </a:p>
        </p:txBody>
      </p:sp>
    </p:spTree>
    <p:extLst>
      <p:ext uri="{BB962C8B-B14F-4D97-AF65-F5344CB8AC3E}">
        <p14:creationId xmlns:p14="http://schemas.microsoft.com/office/powerpoint/2010/main" val="1202635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Courier New" panose="02070309020205020404" pitchFamily="49" charset="0"/>
                <a:cs typeface="Courier New" panose="02070309020205020404" pitchFamily="49" charset="0"/>
              </a:rPr>
              <a:t>All code sample are  Copyright 2016 IBM Corp. All Rights Reserved and Licensed under the Apache License, Version 2.0. Unless required by applicable law or agreed to in writing, software distributed under the License is distributed on an "AS IS" BASIS,  WITHOUT WARRANTIES OR CONDITIONS OF ANY KIND, either express or implied. See the License for the specific language governing permissions and limitations under the License.</a:t>
            </a:r>
          </a:p>
          <a:p>
            <a:endParaRPr lang="en-GB"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B21B1C3-4724-4BC5-BED5-7F9D45186ED3}" type="slidenum">
              <a:rPr lang="it-IT" smtClean="0"/>
              <a:t>31</a:t>
            </a:fld>
            <a:endParaRPr lang="it-IT"/>
          </a:p>
        </p:txBody>
      </p:sp>
    </p:spTree>
    <p:extLst>
      <p:ext uri="{BB962C8B-B14F-4D97-AF65-F5344CB8AC3E}">
        <p14:creationId xmlns:p14="http://schemas.microsoft.com/office/powerpoint/2010/main" val="50915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B21B1C3-4724-4BC5-BED5-7F9D45186ED3}" type="slidenum">
              <a:rPr lang="it-IT" smtClean="0"/>
              <a:t>32</a:t>
            </a:fld>
            <a:endParaRPr lang="it-IT"/>
          </a:p>
        </p:txBody>
      </p:sp>
    </p:spTree>
    <p:extLst>
      <p:ext uri="{BB962C8B-B14F-4D97-AF65-F5344CB8AC3E}">
        <p14:creationId xmlns:p14="http://schemas.microsoft.com/office/powerpoint/2010/main" val="1224023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B21B1C3-4724-4BC5-BED5-7F9D45186ED3}" type="slidenum">
              <a:rPr lang="it-IT" smtClean="0"/>
              <a:t>33</a:t>
            </a:fld>
            <a:endParaRPr lang="it-IT"/>
          </a:p>
        </p:txBody>
      </p:sp>
    </p:spTree>
    <p:extLst>
      <p:ext uri="{BB962C8B-B14F-4D97-AF65-F5344CB8AC3E}">
        <p14:creationId xmlns:p14="http://schemas.microsoft.com/office/powerpoint/2010/main" val="3856281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B21B1C3-4724-4BC5-BED5-7F9D45186ED3}" type="slidenum">
              <a:rPr lang="it-IT" smtClean="0"/>
              <a:t>34</a:t>
            </a:fld>
            <a:endParaRPr lang="it-IT"/>
          </a:p>
        </p:txBody>
      </p:sp>
    </p:spTree>
    <p:extLst>
      <p:ext uri="{BB962C8B-B14F-4D97-AF65-F5344CB8AC3E}">
        <p14:creationId xmlns:p14="http://schemas.microsoft.com/office/powerpoint/2010/main" val="2910095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if</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required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change</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node_modules</a:t>
            </a:r>
            <a:r>
              <a:rPr lang="it-IT" sz="1200" kern="1200" dirty="0">
                <a:solidFill>
                  <a:schemeClr val="tx1"/>
                </a:solidFill>
                <a:effectLst/>
                <a:latin typeface="+mn-lt"/>
                <a:ea typeface="+mn-ea"/>
                <a:cs typeface="+mn-cs"/>
              </a:rPr>
              <a:t>/mmm-</a:t>
            </a:r>
            <a:r>
              <a:rPr lang="it-IT" sz="1200" kern="1200" dirty="0" err="1">
                <a:solidFill>
                  <a:schemeClr val="tx1"/>
                </a:solidFill>
                <a:effectLst/>
                <a:latin typeface="+mn-lt"/>
                <a:ea typeface="+mn-ea"/>
                <a:cs typeface="+mn-cs"/>
              </a:rPr>
              <a:t>usonic</a:t>
            </a:r>
            <a:r>
              <a:rPr lang="it-IT" sz="1200" kern="1200" dirty="0">
                <a:solidFill>
                  <a:schemeClr val="tx1"/>
                </a:solidFill>
                <a:effectLst/>
                <a:latin typeface="+mn-lt"/>
                <a:ea typeface="+mn-ea"/>
                <a:cs typeface="+mn-cs"/>
              </a:rPr>
              <a:t>/</a:t>
            </a:r>
            <a:r>
              <a:rPr lang="it-IT" sz="1200" kern="1200" dirty="0" err="1">
                <a:solidFill>
                  <a:schemeClr val="tx1"/>
                </a:solidFill>
                <a:effectLst/>
                <a:latin typeface="+mn-lt"/>
                <a:ea typeface="+mn-ea"/>
                <a:cs typeface="+mn-cs"/>
              </a:rPr>
              <a:t>lib</a:t>
            </a:r>
            <a:r>
              <a:rPr lang="it-IT" sz="1200" kern="1200" dirty="0">
                <a:solidFill>
                  <a:schemeClr val="tx1"/>
                </a:solidFill>
                <a:effectLst/>
                <a:latin typeface="+mn-lt"/>
                <a:ea typeface="+mn-ea"/>
                <a:cs typeface="+mn-cs"/>
              </a:rPr>
              <a:t>/usonic.js </a:t>
            </a:r>
            <a:r>
              <a:rPr lang="it-IT" sz="1200" kern="1200" dirty="0" err="1">
                <a:solidFill>
                  <a:schemeClr val="tx1"/>
                </a:solidFill>
                <a:effectLst/>
                <a:latin typeface="+mn-lt"/>
                <a:ea typeface="+mn-ea"/>
                <a:cs typeface="+mn-cs"/>
              </a:rPr>
              <a:t>library</a:t>
            </a:r>
            <a:r>
              <a:rPr lang="it-IT" sz="1200" kern="1200" dirty="0">
                <a:solidFill>
                  <a:schemeClr val="tx1"/>
                </a:solidFill>
                <a:effectLst/>
                <a:latin typeface="+mn-lt"/>
                <a:ea typeface="+mn-ea"/>
                <a:cs typeface="+mn-cs"/>
              </a:rPr>
              <a:t> to </a:t>
            </a:r>
            <a:r>
              <a:rPr lang="it-IT" sz="1200" kern="1200" dirty="0" err="1">
                <a:solidFill>
                  <a:schemeClr val="tx1"/>
                </a:solidFill>
                <a:effectLst/>
                <a:latin typeface="+mn-lt"/>
                <a:ea typeface="+mn-ea"/>
                <a:cs typeface="+mn-cs"/>
              </a:rPr>
              <a:t>manage</a:t>
            </a:r>
            <a:r>
              <a:rPr lang="it-IT" sz="1200" kern="1200" dirty="0">
                <a:solidFill>
                  <a:schemeClr val="tx1"/>
                </a:solidFill>
                <a:effectLst/>
                <a:latin typeface="+mn-lt"/>
                <a:ea typeface="+mn-ea"/>
                <a:cs typeface="+mn-cs"/>
              </a:rPr>
              <a:t> HARDWARE BCM2835</a:t>
            </a:r>
            <a:endParaRPr lang="en-US"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Change</a:t>
            </a:r>
            <a:r>
              <a:rPr lang="it-IT" sz="1200" kern="1200" dirty="0">
                <a:solidFill>
                  <a:schemeClr val="tx1"/>
                </a:solidFill>
                <a:effectLst/>
                <a:latin typeface="+mn-lt"/>
                <a:ea typeface="+mn-ea"/>
                <a:cs typeface="+mn-cs"/>
              </a:rPr>
              <a:t> Line 29 ---&gt;&gt;&gt; </a:t>
            </a:r>
            <a:r>
              <a:rPr lang="it-IT" sz="1200" kern="1200" dirty="0" err="1">
                <a:solidFill>
                  <a:schemeClr val="tx1"/>
                </a:solidFill>
                <a:effectLst/>
                <a:latin typeface="+mn-lt"/>
                <a:ea typeface="+mn-ea"/>
                <a:cs typeface="+mn-cs"/>
              </a:rPr>
              <a:t>if</a:t>
            </a:r>
            <a:r>
              <a:rPr lang="it-IT" sz="1200" kern="1200" dirty="0">
                <a:solidFill>
                  <a:schemeClr val="tx1"/>
                </a:solidFill>
                <a:effectLst/>
                <a:latin typeface="+mn-lt"/>
                <a:ea typeface="+mn-ea"/>
                <a:cs typeface="+mn-cs"/>
              </a:rPr>
              <a:t> ((hardware === 'BCM2708') || (hardware === 'BCM2835')) {</a:t>
            </a:r>
            <a:endParaRPr lang="en-US" sz="1200" kern="1200" dirty="0">
              <a:solidFill>
                <a:schemeClr val="tx1"/>
              </a:solidFill>
              <a:effectLst/>
              <a:latin typeface="+mn-lt"/>
              <a:ea typeface="+mn-ea"/>
              <a:cs typeface="+mn-cs"/>
            </a:endParaRPr>
          </a:p>
          <a:p>
            <a:endParaRPr lang="en-GB"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B21B1C3-4724-4BC5-BED5-7F9D45186ED3}" type="slidenum">
              <a:rPr lang="it-IT" smtClean="0"/>
              <a:t>35</a:t>
            </a:fld>
            <a:endParaRPr lang="it-IT"/>
          </a:p>
        </p:txBody>
      </p:sp>
    </p:spTree>
    <p:extLst>
      <p:ext uri="{BB962C8B-B14F-4D97-AF65-F5344CB8AC3E}">
        <p14:creationId xmlns:p14="http://schemas.microsoft.com/office/powerpoint/2010/main" val="1474720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Courier New" panose="02070309020205020404" pitchFamily="49" charset="0"/>
                <a:cs typeface="Courier New" panose="02070309020205020404" pitchFamily="49" charset="0"/>
              </a:rPr>
              <a:t>Video https://youtu.be/AAlcMZAQDOI</a:t>
            </a:r>
          </a:p>
        </p:txBody>
      </p:sp>
      <p:sp>
        <p:nvSpPr>
          <p:cNvPr id="4" name="Slide Number Placeholder 3"/>
          <p:cNvSpPr>
            <a:spLocks noGrp="1"/>
          </p:cNvSpPr>
          <p:nvPr>
            <p:ph type="sldNum" sz="quarter" idx="10"/>
          </p:nvPr>
        </p:nvSpPr>
        <p:spPr/>
        <p:txBody>
          <a:bodyPr/>
          <a:lstStyle/>
          <a:p>
            <a:fld id="{4B21B1C3-4724-4BC5-BED5-7F9D45186ED3}" type="slidenum">
              <a:rPr lang="it-IT" smtClean="0"/>
              <a:t>36</a:t>
            </a:fld>
            <a:endParaRPr lang="it-IT"/>
          </a:p>
        </p:txBody>
      </p:sp>
    </p:spTree>
    <p:extLst>
      <p:ext uri="{BB962C8B-B14F-4D97-AF65-F5344CB8AC3E}">
        <p14:creationId xmlns:p14="http://schemas.microsoft.com/office/powerpoint/2010/main" val="1175314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B21B1C3-4724-4BC5-BED5-7F9D45186ED3}" type="slidenum">
              <a:rPr lang="it-IT" smtClean="0"/>
              <a:t>37</a:t>
            </a:fld>
            <a:endParaRPr lang="it-IT"/>
          </a:p>
        </p:txBody>
      </p:sp>
    </p:spTree>
    <p:extLst>
      <p:ext uri="{BB962C8B-B14F-4D97-AF65-F5344CB8AC3E}">
        <p14:creationId xmlns:p14="http://schemas.microsoft.com/office/powerpoint/2010/main" val="680248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From IBM </a:t>
            </a:r>
            <a:r>
              <a:rPr lang="it-IT" dirty="0" err="1"/>
              <a:t>Volunteers</a:t>
            </a:r>
            <a:r>
              <a:rPr lang="it-IT" dirty="0"/>
              <a:t> TJBot Activity Kit</a:t>
            </a:r>
          </a:p>
          <a:p>
            <a:pPr marL="0" marR="0" lvl="0" indent="0" algn="l" defTabSz="914400" rtl="0" eaLnBrk="0" fontAlgn="base" latinLnBrk="0" hangingPunct="0">
              <a:lnSpc>
                <a:spcPct val="100000"/>
              </a:lnSpc>
              <a:spcBef>
                <a:spcPct val="0"/>
              </a:spcBef>
              <a:spcAft>
                <a:spcPct val="0"/>
              </a:spcAft>
              <a:buClrTx/>
              <a:buSzTx/>
              <a:buFontTx/>
              <a:buNone/>
              <a:tabLst>
                <a:tab pos="228600" algn="l"/>
                <a:tab pos="457200" algn="l"/>
              </a:tabLst>
            </a:pPr>
            <a:r>
              <a:rPr kumimoji="0" lang="en-US" altLang="en-US" sz="1600" b="1" i="0" u="none" strike="noStrike" cap="none" normalizeH="0" baseline="0" dirty="0">
                <a:ln>
                  <a:noFill/>
                </a:ln>
                <a:solidFill>
                  <a:schemeClr val="tx1"/>
                </a:solidFill>
                <a:effectLst/>
                <a:latin typeface="IBM Plex Sans Medium" panose="020B0703050000000000" pitchFamily="34" charset="0"/>
                <a:ea typeface="Yu Gothic Light" panose="020B0604020202020204" pitchFamily="34" charset="-128"/>
              </a:rPr>
              <a:t>Step-by-Step</a:t>
            </a:r>
          </a:p>
          <a:p>
            <a:pPr marL="0" marR="0" lvl="0" indent="0" algn="l" defTabSz="914400" rtl="0" eaLnBrk="0" fontAlgn="base" latinLnBrk="0" hangingPunct="0">
              <a:lnSpc>
                <a:spcPct val="100000"/>
              </a:lnSpc>
              <a:spcBef>
                <a:spcPct val="0"/>
              </a:spcBef>
              <a:spcAft>
                <a:spcPct val="0"/>
              </a:spcAft>
              <a:buClrTx/>
              <a:buSzTx/>
              <a:buFontTx/>
              <a:buChar char="•"/>
              <a:tabLst>
                <a:tab pos="228600" algn="l"/>
                <a:tab pos="457200" algn="l"/>
              </a:tabLst>
            </a:pP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rPr>
              <a:t>Review the content online about TJBot, including the cost and availability of a kit or components, and decide if you want to conduct this activity with a physical TJBot or a virtual one. </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228600" algn="l"/>
                <a:tab pos="457200" algn="l"/>
              </a:tabLst>
            </a:pP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rPr>
              <a:t>Review the presentation, which is focused on an activity in two parts: building the bot, and then programming it. The second part could be helpful even if you decide to  use a virtual TJBot.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228600" algn="l"/>
                <a:tab pos="457200" algn="l"/>
              </a:tabLst>
            </a:pP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rPr>
              <a:t>Arrange your activity with students.</a:t>
            </a:r>
            <a:endParaRPr kumimoji="0" lang="en-US" altLang="en-US" sz="400" b="0" i="0" u="none" strike="noStrike" cap="none" normalizeH="0" baseline="0" dirty="0">
              <a:ln>
                <a:noFill/>
              </a:ln>
              <a:solidFill>
                <a:schemeClr val="tx1"/>
              </a:solidFill>
              <a:effectLst/>
            </a:endParaRPr>
          </a:p>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3</a:t>
            </a:fld>
            <a:endParaRPr lang="it-IT"/>
          </a:p>
        </p:txBody>
      </p:sp>
    </p:spTree>
    <p:extLst>
      <p:ext uri="{BB962C8B-B14F-4D97-AF65-F5344CB8AC3E}">
        <p14:creationId xmlns:p14="http://schemas.microsoft.com/office/powerpoint/2010/main" val="3544016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very important to make sure you connect the LED to the right pins, otherwise you may damage your LED or the Pi. </a:t>
            </a:r>
          </a:p>
          <a:p>
            <a:pPr>
              <a:buFont typeface="+mj-lt"/>
              <a:buAutoNum type="arabicPeriod"/>
            </a:pPr>
            <a:r>
              <a:rPr lang="en-US" dirty="0"/>
              <a:t>Then start with the </a:t>
            </a:r>
            <a:r>
              <a:rPr lang="en-US" b="1" dirty="0"/>
              <a:t>GND, which is the longest, or the 2nd leg from the right</a:t>
            </a:r>
            <a:r>
              <a:rPr lang="en-US" dirty="0"/>
              <a:t>. Connect it with pin # 6 on the board</a:t>
            </a:r>
          </a:p>
          <a:p>
            <a:pPr>
              <a:buFont typeface="+mj-lt"/>
              <a:buAutoNum type="arabicPeriod"/>
            </a:pPr>
            <a:r>
              <a:rPr lang="en-US" dirty="0"/>
              <a:t>Then connect Data (the leftmost leg) with pin # 12 on the board</a:t>
            </a:r>
          </a:p>
          <a:p>
            <a:pPr>
              <a:buFont typeface="+mj-lt"/>
              <a:buAutoNum type="arabicPeriod"/>
            </a:pPr>
            <a:r>
              <a:rPr lang="en-US" dirty="0"/>
              <a:t>Finally, connect + 3.3V (leg 2 from the left) with pin # 1.</a:t>
            </a:r>
          </a:p>
          <a:p>
            <a:pPr>
              <a:buFont typeface="+mj-lt"/>
              <a:buNone/>
            </a:pPr>
            <a:r>
              <a:rPr lang="it-IT" dirty="0"/>
              <a:t>IF YOU USE A DIFFERENT LED, CAREFFULLY VERIFY </a:t>
            </a:r>
            <a:r>
              <a:rPr lang="it-IT" dirty="0" err="1"/>
              <a:t>LEGs</a:t>
            </a:r>
            <a:endParaRPr lang="it-IT" dirty="0"/>
          </a:p>
          <a:p>
            <a:pPr>
              <a:buFont typeface="+mj-lt"/>
              <a:buNone/>
            </a:pPr>
            <a:r>
              <a:rPr lang="it-IT" dirty="0"/>
              <a:t>e.g. With </a:t>
            </a:r>
            <a:r>
              <a:rPr lang="it-IT" dirty="0" err="1"/>
              <a:t>Aliexpress</a:t>
            </a:r>
            <a:r>
              <a:rPr lang="it-IT" dirty="0"/>
              <a:t> </a:t>
            </a:r>
            <a:r>
              <a:rPr lang="it-IT" dirty="0" err="1"/>
              <a:t>provedr</a:t>
            </a:r>
            <a:r>
              <a:rPr lang="it-IT" dirty="0"/>
              <a:t> I </a:t>
            </a:r>
            <a:r>
              <a:rPr lang="it-IT" dirty="0" err="1"/>
              <a:t>used</a:t>
            </a:r>
            <a:r>
              <a:rPr lang="it-IT" dirty="0"/>
              <a:t>, GND and 5V are </a:t>
            </a:r>
            <a:r>
              <a:rPr lang="it-IT" dirty="0" err="1"/>
              <a:t>switched</a:t>
            </a:r>
            <a:r>
              <a:rPr lang="it-IT" dirty="0"/>
              <a:t>… one LED </a:t>
            </a:r>
            <a:r>
              <a:rPr lang="it-IT" dirty="0" err="1"/>
              <a:t>damaged</a:t>
            </a:r>
            <a:r>
              <a:rPr lang="it-IT" dirty="0"/>
              <a:t> </a:t>
            </a:r>
            <a:r>
              <a:rPr lang="it-IT" dirty="0">
                <a:sym typeface="Wingdings" panose="05000000000000000000" pitchFamily="2" charset="2"/>
              </a:rPr>
              <a:t></a:t>
            </a:r>
          </a:p>
          <a:p>
            <a:pPr>
              <a:buFont typeface="+mj-lt"/>
              <a:buNone/>
            </a:pPr>
            <a:r>
              <a:rPr lang="it-IT" dirty="0"/>
              <a:t>In </a:t>
            </a:r>
            <a:r>
              <a:rPr lang="it-IT" dirty="0" err="1"/>
              <a:t>my</a:t>
            </a:r>
            <a:r>
              <a:rPr lang="it-IT" dirty="0"/>
              <a:t> case,:</a:t>
            </a:r>
          </a:p>
          <a:p>
            <a:pPr>
              <a:buFont typeface="+mj-lt"/>
              <a:buNone/>
            </a:pPr>
            <a:r>
              <a:rPr lang="it-IT" dirty="0"/>
              <a:t>LED1:</a:t>
            </a:r>
          </a:p>
          <a:p>
            <a:pPr>
              <a:buFont typeface="+mj-lt"/>
              <a:buNone/>
            </a:pPr>
            <a:r>
              <a:rPr lang="it-IT" dirty="0" err="1"/>
              <a:t>Flat</a:t>
            </a:r>
            <a:r>
              <a:rPr lang="it-IT" dirty="0"/>
              <a:t> on right, </a:t>
            </a:r>
            <a:r>
              <a:rPr lang="it-IT" dirty="0" err="1"/>
              <a:t>legs</a:t>
            </a:r>
            <a:r>
              <a:rPr lang="it-IT" dirty="0"/>
              <a:t> from right to </a:t>
            </a:r>
            <a:r>
              <a:rPr lang="it-IT" dirty="0" err="1"/>
              <a:t>left</a:t>
            </a:r>
            <a:r>
              <a:rPr lang="it-IT" dirty="0"/>
              <a:t>:</a:t>
            </a:r>
          </a:p>
          <a:p>
            <a:pPr>
              <a:buFont typeface="+mj-lt"/>
              <a:buNone/>
            </a:pPr>
            <a:r>
              <a:rPr lang="it-IT" dirty="0"/>
              <a:t>Leg1-&gt; Leg4 LED2</a:t>
            </a:r>
          </a:p>
          <a:p>
            <a:pPr>
              <a:buFont typeface="+mj-lt"/>
              <a:buNone/>
            </a:pPr>
            <a:r>
              <a:rPr lang="it-IT" dirty="0"/>
              <a:t>Leg2-&gt; PIN 1 (I </a:t>
            </a:r>
            <a:r>
              <a:rPr lang="it-IT" dirty="0" err="1"/>
              <a:t>used</a:t>
            </a:r>
            <a:r>
              <a:rPr lang="it-IT" dirty="0"/>
              <a:t> 3,3V </a:t>
            </a:r>
            <a:r>
              <a:rPr lang="it-IT" dirty="0" err="1"/>
              <a:t>instead</a:t>
            </a:r>
            <a:r>
              <a:rPr lang="it-IT" dirty="0"/>
              <a:t> of 5V)</a:t>
            </a:r>
          </a:p>
          <a:p>
            <a:pPr>
              <a:buFont typeface="+mj-lt"/>
              <a:buNone/>
            </a:pPr>
            <a:r>
              <a:rPr lang="it-IT" dirty="0"/>
              <a:t>Leg3-&gt; PIN 6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Leg4-&gt; PIN 12</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LED2:</a:t>
            </a:r>
          </a:p>
          <a:p>
            <a:pPr>
              <a:buFont typeface="+mj-lt"/>
              <a:buNone/>
            </a:pPr>
            <a:r>
              <a:rPr lang="it-IT" dirty="0"/>
              <a:t>Leg1-&gt; </a:t>
            </a:r>
            <a:r>
              <a:rPr lang="it-IT" dirty="0" err="1"/>
              <a:t>empty</a:t>
            </a:r>
            <a:endParaRPr lang="it-IT" dirty="0"/>
          </a:p>
          <a:p>
            <a:pPr>
              <a:buFont typeface="+mj-lt"/>
              <a:buNone/>
            </a:pPr>
            <a:r>
              <a:rPr lang="it-IT" dirty="0"/>
              <a:t>Leg2-&gt; PIN 17 (I </a:t>
            </a:r>
            <a:r>
              <a:rPr lang="it-IT" dirty="0" err="1"/>
              <a:t>used</a:t>
            </a:r>
            <a:r>
              <a:rPr lang="it-IT" dirty="0"/>
              <a:t> 3,3V </a:t>
            </a:r>
            <a:r>
              <a:rPr lang="it-IT" dirty="0" err="1"/>
              <a:t>instead</a:t>
            </a:r>
            <a:r>
              <a:rPr lang="it-IT" dirty="0"/>
              <a:t> of 5V)</a:t>
            </a:r>
          </a:p>
          <a:p>
            <a:pPr>
              <a:buFont typeface="+mj-lt"/>
              <a:buNone/>
            </a:pPr>
            <a:r>
              <a:rPr lang="it-IT" dirty="0"/>
              <a:t>Leg3-&gt; PIN 9</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Leg4-&gt; from Leg1 LED1</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it-IT" dirty="0"/>
          </a:p>
          <a:p>
            <a:pPr>
              <a:buFont typeface="+mj-lt"/>
              <a:buNone/>
            </a:pPr>
            <a:endParaRPr lang="it-IT" dirty="0"/>
          </a:p>
          <a:p>
            <a:pPr>
              <a:buFont typeface="+mj-lt"/>
              <a:buNone/>
            </a:pPr>
            <a:r>
              <a:rPr lang="it-IT" dirty="0"/>
              <a:t>S</a:t>
            </a:r>
            <a:r>
              <a:rPr lang="en-US" dirty="0" err="1"/>
              <a:t>ervo</a:t>
            </a:r>
            <a:r>
              <a:rPr lang="en-US" dirty="0"/>
              <a:t> motor </a:t>
            </a:r>
          </a:p>
          <a:p>
            <a:pPr>
              <a:buFont typeface="+mj-lt"/>
              <a:buNone/>
            </a:pPr>
            <a:r>
              <a:rPr lang="it-IT" dirty="0"/>
              <a:t>5</a:t>
            </a:r>
            <a:r>
              <a:rPr lang="en-US" dirty="0"/>
              <a:t>V -&gt; PIN 2</a:t>
            </a:r>
          </a:p>
          <a:p>
            <a:pPr>
              <a:buFont typeface="+mj-lt"/>
              <a:buNone/>
            </a:pPr>
            <a:r>
              <a:rPr lang="it-IT" dirty="0"/>
              <a:t>G</a:t>
            </a:r>
            <a:r>
              <a:rPr lang="en-US" dirty="0"/>
              <a:t>ND = PIN 14</a:t>
            </a:r>
          </a:p>
          <a:p>
            <a:pPr>
              <a:buFont typeface="+mj-lt"/>
              <a:buNone/>
            </a:pPr>
            <a:r>
              <a:rPr lang="it-IT" dirty="0"/>
              <a:t>D</a:t>
            </a:r>
            <a:r>
              <a:rPr lang="en-US" dirty="0"/>
              <a:t>ATA = PIN 26</a:t>
            </a:r>
          </a:p>
        </p:txBody>
      </p:sp>
      <p:sp>
        <p:nvSpPr>
          <p:cNvPr id="4" name="Slide Number Placeholder 3"/>
          <p:cNvSpPr>
            <a:spLocks noGrp="1"/>
          </p:cNvSpPr>
          <p:nvPr>
            <p:ph type="sldNum" sz="quarter" idx="10"/>
          </p:nvPr>
        </p:nvSpPr>
        <p:spPr/>
        <p:txBody>
          <a:bodyPr/>
          <a:lstStyle/>
          <a:p>
            <a:fld id="{4B21B1C3-4724-4BC5-BED5-7F9D45186ED3}" type="slidenum">
              <a:rPr lang="it-IT" smtClean="0"/>
              <a:t>38</a:t>
            </a:fld>
            <a:endParaRPr lang="it-IT"/>
          </a:p>
        </p:txBody>
      </p:sp>
    </p:spTree>
    <p:extLst>
      <p:ext uri="{BB962C8B-B14F-4D97-AF65-F5344CB8AC3E}">
        <p14:creationId xmlns:p14="http://schemas.microsoft.com/office/powerpoint/2010/main" val="2859900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39</a:t>
            </a:fld>
            <a:endParaRPr lang="it-IT"/>
          </a:p>
        </p:txBody>
      </p:sp>
    </p:spTree>
    <p:extLst>
      <p:ext uri="{BB962C8B-B14F-4D97-AF65-F5344CB8AC3E}">
        <p14:creationId xmlns:p14="http://schemas.microsoft.com/office/powerpoint/2010/main" val="3550961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40</a:t>
            </a:fld>
            <a:endParaRPr lang="it-IT"/>
          </a:p>
        </p:txBody>
      </p:sp>
    </p:spTree>
    <p:extLst>
      <p:ext uri="{BB962C8B-B14F-4D97-AF65-F5344CB8AC3E}">
        <p14:creationId xmlns:p14="http://schemas.microsoft.com/office/powerpoint/2010/main" val="79125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41</a:t>
            </a:fld>
            <a:endParaRPr lang="it-IT"/>
          </a:p>
        </p:txBody>
      </p:sp>
    </p:spTree>
    <p:extLst>
      <p:ext uri="{BB962C8B-B14F-4D97-AF65-F5344CB8AC3E}">
        <p14:creationId xmlns:p14="http://schemas.microsoft.com/office/powerpoint/2010/main" val="659301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42</a:t>
            </a:fld>
            <a:endParaRPr lang="it-IT"/>
          </a:p>
        </p:txBody>
      </p:sp>
    </p:spTree>
    <p:extLst>
      <p:ext uri="{BB962C8B-B14F-4D97-AF65-F5344CB8AC3E}">
        <p14:creationId xmlns:p14="http://schemas.microsoft.com/office/powerpoint/2010/main" val="1170755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The easiest way to get this playground on your iPad is to </a:t>
            </a:r>
            <a:r>
              <a:rPr kumimoji="0" lang="en-US" altLang="en-US" sz="1200" b="0" i="0" u="none" strike="noStrike" cap="none" normalizeH="0" baseline="0" dirty="0">
                <a:ln>
                  <a:noFill/>
                </a:ln>
                <a:solidFill>
                  <a:schemeClr val="tx1"/>
                </a:solidFill>
                <a:effectLst/>
                <a:hlinkClick r:id="rId3"/>
              </a:rPr>
              <a:t>download the latest release</a:t>
            </a:r>
            <a:r>
              <a:rPr kumimoji="0" lang="en-US" altLang="en-US" sz="1200" b="0" i="0" u="none" strike="noStrike" cap="none" normalizeH="0" baseline="0" dirty="0">
                <a:ln>
                  <a:noFill/>
                </a:ln>
                <a:solidFill>
                  <a:schemeClr val="tx1"/>
                </a:solidFill>
                <a:effectLst/>
              </a:rPr>
              <a:t> to your Mac and then use </a:t>
            </a:r>
            <a:r>
              <a:rPr kumimoji="0" lang="en-US" altLang="en-US" sz="1200" b="0" i="0" u="none" strike="noStrike" cap="none" normalizeH="0" baseline="0" dirty="0" err="1">
                <a:ln>
                  <a:noFill/>
                </a:ln>
                <a:solidFill>
                  <a:schemeClr val="tx1"/>
                </a:solidFill>
                <a:effectLst/>
              </a:rPr>
              <a:t>AirDrop</a:t>
            </a:r>
            <a:r>
              <a:rPr kumimoji="0" lang="en-US" altLang="en-US" sz="1200" b="0" i="0" u="none" strike="noStrike" cap="none" normalizeH="0" baseline="0" dirty="0">
                <a:ln>
                  <a:noFill/>
                </a:ln>
                <a:solidFill>
                  <a:schemeClr val="tx1"/>
                </a:solidFill>
                <a:effectLst/>
              </a:rPr>
              <a:t> to copy the playground to your iPad. After downloading, right click the “</a:t>
            </a:r>
            <a:r>
              <a:rPr kumimoji="0" lang="en-US" altLang="en-US" sz="1200" b="0" i="0" u="none" strike="noStrike" cap="none" normalizeH="0" baseline="0" dirty="0" err="1">
                <a:ln>
                  <a:noFill/>
                </a:ln>
                <a:solidFill>
                  <a:schemeClr val="tx1"/>
                </a:solidFill>
                <a:effectLst/>
              </a:rPr>
              <a:t>TJBot.playgroundbook</a:t>
            </a:r>
            <a:r>
              <a:rPr kumimoji="0" lang="en-US" altLang="en-US" sz="1200" b="0" i="0" u="none" strike="noStrike" cap="none" normalizeH="0" baseline="0" dirty="0">
                <a:ln>
                  <a:noFill/>
                </a:ln>
                <a:solidFill>
                  <a:schemeClr val="tx1"/>
                </a:solidFill>
                <a:effectLst/>
              </a:rPr>
              <a:t>” file, and choose “Share &gt; </a:t>
            </a:r>
            <a:r>
              <a:rPr kumimoji="0" lang="en-US" altLang="en-US" sz="1200" b="0" i="0" u="none" strike="noStrike" cap="none" normalizeH="0" baseline="0" dirty="0" err="1">
                <a:ln>
                  <a:noFill/>
                </a:ln>
                <a:solidFill>
                  <a:schemeClr val="tx1"/>
                </a:solidFill>
                <a:effectLst/>
              </a:rPr>
              <a:t>AirDrop</a:t>
            </a:r>
            <a:r>
              <a:rPr kumimoji="0" lang="en-US" altLang="en-US" sz="1200" b="0" i="0" u="none" strike="noStrike" cap="none" normalizeH="0" baseline="0" dirty="0">
                <a:ln>
                  <a:noFill/>
                </a:ln>
                <a:solidFill>
                  <a:schemeClr val="tx1"/>
                </a:solidFill>
                <a:effectLst/>
              </a:rPr>
              <a:t>.” A list will open up which should show your iPad. Click your iPad to transfer the Playground.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Note: Make sure </a:t>
            </a:r>
            <a:r>
              <a:rPr kumimoji="0" lang="en-US" altLang="en-US" sz="1200" b="0" i="0" u="none" strike="noStrike" cap="none" normalizeH="0" baseline="0" dirty="0" err="1">
                <a:ln>
                  <a:noFill/>
                </a:ln>
                <a:solidFill>
                  <a:schemeClr val="tx1"/>
                </a:solidFill>
                <a:effectLst/>
              </a:rPr>
              <a:t>AirDrop</a:t>
            </a:r>
            <a:r>
              <a:rPr kumimoji="0" lang="en-US" altLang="en-US" sz="1200" b="0" i="0" u="none" strike="noStrike" cap="none" normalizeH="0" baseline="0" dirty="0">
                <a:ln>
                  <a:noFill/>
                </a:ln>
                <a:solidFill>
                  <a:schemeClr val="tx1"/>
                </a:solidFill>
                <a:effectLst/>
              </a:rPr>
              <a:t> on your iPad is turned 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In addition to this playground book, you will need to install the </a:t>
            </a:r>
            <a:r>
              <a:rPr kumimoji="0" lang="en-US" altLang="en-US" sz="1200" b="0" i="0" u="none" strike="noStrike" cap="none" normalizeH="0" baseline="0" dirty="0" err="1">
                <a:ln>
                  <a:noFill/>
                </a:ln>
                <a:solidFill>
                  <a:schemeClr val="tx1"/>
                </a:solidFill>
                <a:effectLst/>
                <a:hlinkClick r:id="rId4"/>
              </a:rPr>
              <a:t>tjbot</a:t>
            </a:r>
            <a:r>
              <a:rPr kumimoji="0" lang="en-US" altLang="en-US" sz="1200" b="0" i="0" u="none" strike="noStrike" cap="none" normalizeH="0" baseline="0" dirty="0">
                <a:ln>
                  <a:noFill/>
                </a:ln>
                <a:solidFill>
                  <a:schemeClr val="tx1"/>
                </a:solidFill>
                <a:effectLst/>
                <a:hlinkClick r:id="rId4"/>
              </a:rPr>
              <a:t>-daemon</a:t>
            </a:r>
            <a:r>
              <a:rPr kumimoji="0" lang="en-US" altLang="en-US" sz="1200" b="0" i="0" u="none" strike="noStrike" cap="none" normalizeH="0" baseline="0" dirty="0">
                <a:ln>
                  <a:noFill/>
                </a:ln>
                <a:solidFill>
                  <a:schemeClr val="tx1"/>
                </a:solidFill>
                <a:effectLst/>
              </a:rPr>
              <a:t> project on your TJBot. Please refer to the </a:t>
            </a:r>
            <a:r>
              <a:rPr kumimoji="0" lang="en-US" altLang="en-US" sz="1200" b="0" i="0" u="none" strike="noStrike" cap="none" normalizeH="0" baseline="0" dirty="0">
                <a:ln>
                  <a:noFill/>
                </a:ln>
                <a:solidFill>
                  <a:schemeClr val="tx1"/>
                </a:solidFill>
                <a:effectLst/>
                <a:hlinkClick r:id="rId5"/>
              </a:rPr>
              <a:t>installation instructions</a:t>
            </a:r>
            <a:r>
              <a:rPr kumimoji="0" lang="en-US" altLang="en-US" sz="1200" b="0" i="0" u="none" strike="noStrike" cap="none" normalizeH="0" baseline="0" dirty="0">
                <a:ln>
                  <a:noFill/>
                </a:ln>
                <a:solidFill>
                  <a:schemeClr val="tx1"/>
                </a:solidFill>
                <a:effectLst/>
              </a:rPr>
              <a:t> to learn how to set up your TJBot with the daemon.</a:t>
            </a:r>
          </a:p>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44</a:t>
            </a:fld>
            <a:endParaRPr lang="it-IT"/>
          </a:p>
        </p:txBody>
      </p:sp>
    </p:spTree>
    <p:extLst>
      <p:ext uri="{BB962C8B-B14F-4D97-AF65-F5344CB8AC3E}">
        <p14:creationId xmlns:p14="http://schemas.microsoft.com/office/powerpoint/2010/main" val="2269623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21B1C3-4724-4BC5-BED5-7F9D45186ED3}" type="slidenum">
              <a:rPr lang="it-IT" smtClean="0"/>
              <a:t>45</a:t>
            </a:fld>
            <a:endParaRPr lang="it-IT"/>
          </a:p>
        </p:txBody>
      </p:sp>
    </p:spTree>
    <p:extLst>
      <p:ext uri="{BB962C8B-B14F-4D97-AF65-F5344CB8AC3E}">
        <p14:creationId xmlns:p14="http://schemas.microsoft.com/office/powerpoint/2010/main" val="146424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IMHO audio </a:t>
            </a:r>
            <a:r>
              <a:rPr lang="it-IT" dirty="0" err="1"/>
              <a:t>has</a:t>
            </a:r>
            <a:r>
              <a:rPr lang="it-IT" dirty="0"/>
              <a:t> to work </a:t>
            </a:r>
            <a:r>
              <a:rPr lang="it-IT" dirty="0" err="1"/>
              <a:t>even</a:t>
            </a:r>
            <a:r>
              <a:rPr lang="it-IT" dirty="0"/>
              <a:t> </a:t>
            </a:r>
            <a:r>
              <a:rPr lang="it-IT" dirty="0" err="1"/>
              <a:t>if</a:t>
            </a:r>
            <a:r>
              <a:rPr lang="it-IT" dirty="0"/>
              <a:t> </a:t>
            </a:r>
            <a:r>
              <a:rPr lang="it-IT" dirty="0" err="1"/>
              <a:t>run</a:t>
            </a:r>
            <a:r>
              <a:rPr lang="it-IT" dirty="0"/>
              <a:t> </a:t>
            </a:r>
            <a:r>
              <a:rPr lang="it-IT" dirty="0" err="1"/>
              <a:t>as</a:t>
            </a:r>
            <a:r>
              <a:rPr lang="it-IT" dirty="0"/>
              <a:t> root (sudo)</a:t>
            </a:r>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46</a:t>
            </a:fld>
            <a:endParaRPr lang="it-IT"/>
          </a:p>
        </p:txBody>
      </p:sp>
    </p:spTree>
    <p:extLst>
      <p:ext uri="{BB962C8B-B14F-4D97-AF65-F5344CB8AC3E}">
        <p14:creationId xmlns:p14="http://schemas.microsoft.com/office/powerpoint/2010/main" val="2455427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21B1C3-4724-4BC5-BED5-7F9D45186ED3}" type="slidenum">
              <a:rPr lang="it-IT" smtClean="0"/>
              <a:t>47</a:t>
            </a:fld>
            <a:endParaRPr lang="it-IT"/>
          </a:p>
        </p:txBody>
      </p:sp>
    </p:spTree>
    <p:extLst>
      <p:ext uri="{BB962C8B-B14F-4D97-AF65-F5344CB8AC3E}">
        <p14:creationId xmlns:p14="http://schemas.microsoft.com/office/powerpoint/2010/main" val="336797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21B1C3-4724-4BC5-BED5-7F9D45186ED3}" type="slidenum">
              <a:rPr lang="it-IT" smtClean="0"/>
              <a:t>48</a:t>
            </a:fld>
            <a:endParaRPr lang="it-IT"/>
          </a:p>
        </p:txBody>
      </p:sp>
    </p:spTree>
    <p:extLst>
      <p:ext uri="{BB962C8B-B14F-4D97-AF65-F5344CB8AC3E}">
        <p14:creationId xmlns:p14="http://schemas.microsoft.com/office/powerpoint/2010/main" val="3231162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err="1">
                <a:solidFill>
                  <a:srgbClr val="000000"/>
                </a:solidFill>
                <a:uFill>
                  <a:solidFill>
                    <a:srgbClr val="FFFFFF"/>
                  </a:solidFill>
                </a:uFill>
                <a:latin typeface="Arial"/>
              </a:rPr>
              <a:t>www.youtube.com</a:t>
            </a:r>
            <a:r>
              <a:rPr lang="en-US" sz="1200" b="0" strike="noStrike" spc="-1" dirty="0">
                <a:solidFill>
                  <a:srgbClr val="000000"/>
                </a:solidFill>
                <a:uFill>
                  <a:solidFill>
                    <a:srgbClr val="FFFFFF"/>
                  </a:solidFill>
                </a:uFill>
                <a:latin typeface="Arial"/>
              </a:rPr>
              <a:t>/</a:t>
            </a:r>
            <a:r>
              <a:rPr lang="en-US" sz="1200" b="0" strike="noStrike" spc="-1" dirty="0" err="1">
                <a:solidFill>
                  <a:srgbClr val="000000"/>
                </a:solidFill>
                <a:uFill>
                  <a:solidFill>
                    <a:srgbClr val="FFFFFF"/>
                  </a:solidFill>
                </a:uFill>
                <a:latin typeface="Arial"/>
              </a:rPr>
              <a:t>watch?v</a:t>
            </a:r>
            <a:r>
              <a:rPr lang="en-US" sz="1200" b="0" strike="noStrike" spc="-1" dirty="0">
                <a:solidFill>
                  <a:srgbClr val="000000"/>
                </a:solidFill>
                <a:uFill>
                  <a:solidFill>
                    <a:srgbClr val="FFFFFF"/>
                  </a:solidFill>
                </a:uFill>
                <a:latin typeface="Arial"/>
              </a:rPr>
              <a:t>=bLt3Cf2Ui3o</a:t>
            </a:r>
          </a:p>
        </p:txBody>
      </p:sp>
      <p:sp>
        <p:nvSpPr>
          <p:cNvPr id="4" name="Slide Number Placeholder 3"/>
          <p:cNvSpPr>
            <a:spLocks noGrp="1"/>
          </p:cNvSpPr>
          <p:nvPr>
            <p:ph type="sldNum" sz="quarter" idx="10"/>
          </p:nvPr>
        </p:nvSpPr>
        <p:spPr/>
        <p:txBody>
          <a:bodyPr/>
          <a:lstStyle/>
          <a:p>
            <a:fld id="{F4C6AD9A-8993-F045-B734-CC8D05B35C04}" type="slidenum">
              <a:rPr lang="en-US" smtClean="0"/>
              <a:t>8</a:t>
            </a:fld>
            <a:endParaRPr lang="en-US"/>
          </a:p>
        </p:txBody>
      </p:sp>
    </p:spTree>
    <p:extLst>
      <p:ext uri="{BB962C8B-B14F-4D97-AF65-F5344CB8AC3E}">
        <p14:creationId xmlns:p14="http://schemas.microsoft.com/office/powerpoint/2010/main" val="2625352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very important to make sure you connect the LED to the right pins, otherwise you may damage your LED or the Pi. </a:t>
            </a:r>
          </a:p>
          <a:p>
            <a:pPr>
              <a:buFont typeface="+mj-lt"/>
              <a:buAutoNum type="arabicPeriod"/>
            </a:pPr>
            <a:r>
              <a:rPr lang="en-US" dirty="0"/>
              <a:t>Then start with the </a:t>
            </a:r>
            <a:r>
              <a:rPr lang="en-US" b="1" dirty="0"/>
              <a:t>GND, which is the longest, or the 2nd leg from the right</a:t>
            </a:r>
            <a:r>
              <a:rPr lang="en-US" dirty="0"/>
              <a:t>. Connect it with pin # 6 on the board</a:t>
            </a:r>
          </a:p>
          <a:p>
            <a:pPr>
              <a:buFont typeface="+mj-lt"/>
              <a:buAutoNum type="arabicPeriod"/>
            </a:pPr>
            <a:r>
              <a:rPr lang="en-US" dirty="0"/>
              <a:t>Then connect Data (the leftmost leg) with pin # 12 on the board</a:t>
            </a:r>
          </a:p>
          <a:p>
            <a:pPr>
              <a:buFont typeface="+mj-lt"/>
              <a:buAutoNum type="arabicPeriod"/>
            </a:pPr>
            <a:r>
              <a:rPr lang="en-US" dirty="0"/>
              <a:t>Finally, connect + 3.3V (leg 2 from the left) with pin # 1.</a:t>
            </a:r>
          </a:p>
          <a:p>
            <a:pPr>
              <a:buFont typeface="+mj-lt"/>
              <a:buNone/>
            </a:pPr>
            <a:endParaRPr lang="it-IT" dirty="0"/>
          </a:p>
          <a:p>
            <a:pPr>
              <a:buFont typeface="+mj-lt"/>
              <a:buNone/>
            </a:pPr>
            <a:r>
              <a:rPr lang="it-IT" dirty="0"/>
              <a:t>S</a:t>
            </a:r>
            <a:r>
              <a:rPr lang="en-US" dirty="0" err="1"/>
              <a:t>ervo</a:t>
            </a:r>
            <a:r>
              <a:rPr lang="en-US" dirty="0"/>
              <a:t> motor </a:t>
            </a:r>
          </a:p>
          <a:p>
            <a:pPr>
              <a:buFont typeface="+mj-lt"/>
              <a:buNone/>
            </a:pPr>
            <a:r>
              <a:rPr lang="it-IT" dirty="0"/>
              <a:t>5</a:t>
            </a:r>
            <a:r>
              <a:rPr lang="en-US" dirty="0"/>
              <a:t>V -&gt; PIN 2</a:t>
            </a:r>
          </a:p>
          <a:p>
            <a:pPr>
              <a:buFont typeface="+mj-lt"/>
              <a:buNone/>
            </a:pPr>
            <a:r>
              <a:rPr lang="it-IT" dirty="0"/>
              <a:t>G</a:t>
            </a:r>
            <a:r>
              <a:rPr lang="en-US" dirty="0"/>
              <a:t>ND = PIN 14</a:t>
            </a:r>
          </a:p>
          <a:p>
            <a:pPr>
              <a:buFont typeface="+mj-lt"/>
              <a:buNone/>
            </a:pPr>
            <a:r>
              <a:rPr lang="it-IT" dirty="0"/>
              <a:t>D</a:t>
            </a:r>
            <a:r>
              <a:rPr lang="en-US" dirty="0"/>
              <a:t>ATA = PIN 26</a:t>
            </a:r>
          </a:p>
        </p:txBody>
      </p:sp>
      <p:sp>
        <p:nvSpPr>
          <p:cNvPr id="4" name="Slide Number Placeholder 3"/>
          <p:cNvSpPr>
            <a:spLocks noGrp="1"/>
          </p:cNvSpPr>
          <p:nvPr>
            <p:ph type="sldNum" sz="quarter" idx="10"/>
          </p:nvPr>
        </p:nvSpPr>
        <p:spPr/>
        <p:txBody>
          <a:bodyPr/>
          <a:lstStyle/>
          <a:p>
            <a:fld id="{4B21B1C3-4724-4BC5-BED5-7F9D45186ED3}" type="slidenum">
              <a:rPr lang="it-IT" smtClean="0"/>
              <a:t>9</a:t>
            </a:fld>
            <a:endParaRPr lang="it-IT"/>
          </a:p>
        </p:txBody>
      </p:sp>
    </p:spTree>
    <p:extLst>
      <p:ext uri="{BB962C8B-B14F-4D97-AF65-F5344CB8AC3E}">
        <p14:creationId xmlns:p14="http://schemas.microsoft.com/office/powerpoint/2010/main" val="1277733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would like to re-enable the kernel modules for built-in audio, you can do so with the following command.</a:t>
            </a:r>
          </a:p>
          <a:p>
            <a:r>
              <a:rPr lang="en-GB" dirty="0" err="1"/>
              <a:t>sudo</a:t>
            </a:r>
            <a:r>
              <a:rPr lang="en-GB" dirty="0"/>
              <a:t> </a:t>
            </a:r>
            <a:r>
              <a:rPr lang="en-GB" dirty="0" err="1"/>
              <a:t>rm</a:t>
            </a:r>
            <a:r>
              <a:rPr lang="en-GB" dirty="0"/>
              <a:t> /etc/</a:t>
            </a:r>
            <a:r>
              <a:rPr lang="en-GB" dirty="0" err="1"/>
              <a:t>modprobe.d</a:t>
            </a:r>
            <a:r>
              <a:rPr lang="en-GB" dirty="0"/>
              <a:t>/</a:t>
            </a:r>
            <a:r>
              <a:rPr lang="en-GB" dirty="0" err="1"/>
              <a:t>tjbot</a:t>
            </a:r>
            <a:r>
              <a:rPr lang="en-GB" dirty="0"/>
              <a:t>-blacklist-</a:t>
            </a:r>
            <a:r>
              <a:rPr lang="en-GB" dirty="0" err="1"/>
              <a:t>snd.conf</a:t>
            </a:r>
            <a:endParaRPr lang="en-GB" dirty="0"/>
          </a:p>
          <a:p>
            <a:r>
              <a:rPr lang="en-GB" dirty="0"/>
              <a:t>Note: you will need to reboot for these changes to take effect.</a:t>
            </a:r>
          </a:p>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11</a:t>
            </a:fld>
            <a:endParaRPr lang="it-IT"/>
          </a:p>
        </p:txBody>
      </p:sp>
    </p:spTree>
    <p:extLst>
      <p:ext uri="{BB962C8B-B14F-4D97-AF65-F5344CB8AC3E}">
        <p14:creationId xmlns:p14="http://schemas.microsoft.com/office/powerpoint/2010/main" val="3976337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would like to re-enable the kernel modules for built-in audio, you can do so with the following command.</a:t>
            </a:r>
          </a:p>
          <a:p>
            <a:r>
              <a:rPr lang="en-GB" dirty="0" err="1"/>
              <a:t>sudo</a:t>
            </a:r>
            <a:r>
              <a:rPr lang="en-GB" dirty="0"/>
              <a:t> </a:t>
            </a:r>
            <a:r>
              <a:rPr lang="en-GB" dirty="0" err="1"/>
              <a:t>rm</a:t>
            </a:r>
            <a:r>
              <a:rPr lang="en-GB" dirty="0"/>
              <a:t> /etc/</a:t>
            </a:r>
            <a:r>
              <a:rPr lang="en-GB" dirty="0" err="1"/>
              <a:t>modprobe.d</a:t>
            </a:r>
            <a:r>
              <a:rPr lang="en-GB" dirty="0"/>
              <a:t>/</a:t>
            </a:r>
            <a:r>
              <a:rPr lang="en-GB" dirty="0" err="1"/>
              <a:t>tjbot</a:t>
            </a:r>
            <a:r>
              <a:rPr lang="en-GB" dirty="0"/>
              <a:t>-blacklist-</a:t>
            </a:r>
            <a:r>
              <a:rPr lang="en-GB" dirty="0" err="1"/>
              <a:t>snd.conf</a:t>
            </a:r>
            <a:endParaRPr lang="en-GB" dirty="0"/>
          </a:p>
          <a:p>
            <a:r>
              <a:rPr lang="en-GB" dirty="0"/>
              <a:t>Note: you will need to reboot for these changes to take effect.</a:t>
            </a:r>
          </a:p>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12</a:t>
            </a:fld>
            <a:endParaRPr lang="it-IT"/>
          </a:p>
        </p:txBody>
      </p:sp>
    </p:spTree>
    <p:extLst>
      <p:ext uri="{BB962C8B-B14F-4D97-AF65-F5344CB8AC3E}">
        <p14:creationId xmlns:p14="http://schemas.microsoft.com/office/powerpoint/2010/main" val="2934862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u="sng" dirty="0">
                <a:ea typeface="Calibri" panose="020F0502020204030204" pitchFamily="34" charset="0"/>
                <a:cs typeface="Times New Roman" panose="02020603050405020304" pitchFamily="18" charset="0"/>
              </a:rPr>
              <a:t>Easter Egg: </a:t>
            </a:r>
            <a:r>
              <a:rPr lang="en-GB" sz="1200" dirty="0">
                <a:ea typeface="Calibri" panose="020F0502020204030204" pitchFamily="34" charset="0"/>
                <a:cs typeface="Times New Roman" panose="02020603050405020304" pitchFamily="18" charset="0"/>
              </a:rPr>
              <a:t>We have hidden a disco party for you. Find the code for disco party in stt.js and uncomment the code (hint: there are two places that need to be uncommented). Now you can ask TJ to show you the disco lights by saying "Let's have a disco party"! </a:t>
            </a:r>
          </a:p>
          <a:p>
            <a:r>
              <a:rPr lang="it-IT" dirty="0"/>
              <a:t>U</a:t>
            </a:r>
            <a:r>
              <a:rPr lang="en-US" dirty="0"/>
              <a:t>SE THIS HIDDEN FEATURE TO INTRODUCE TJBOT PROGRAMMING</a:t>
            </a:r>
          </a:p>
        </p:txBody>
      </p:sp>
      <p:sp>
        <p:nvSpPr>
          <p:cNvPr id="4" name="Slide Number Placeholder 3"/>
          <p:cNvSpPr>
            <a:spLocks noGrp="1"/>
          </p:cNvSpPr>
          <p:nvPr>
            <p:ph type="sldNum" sz="quarter" idx="10"/>
          </p:nvPr>
        </p:nvSpPr>
        <p:spPr/>
        <p:txBody>
          <a:bodyPr/>
          <a:lstStyle/>
          <a:p>
            <a:fld id="{4B21B1C3-4724-4BC5-BED5-7F9D45186ED3}" type="slidenum">
              <a:rPr lang="it-IT" smtClean="0"/>
              <a:t>15</a:t>
            </a:fld>
            <a:endParaRPr lang="it-IT"/>
          </a:p>
        </p:txBody>
      </p:sp>
    </p:spTree>
    <p:extLst>
      <p:ext uri="{BB962C8B-B14F-4D97-AF65-F5344CB8AC3E}">
        <p14:creationId xmlns:p14="http://schemas.microsoft.com/office/powerpoint/2010/main" val="3667707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21B1C3-4724-4BC5-BED5-7F9D45186ED3}" type="slidenum">
              <a:rPr lang="it-IT" smtClean="0"/>
              <a:t>16</a:t>
            </a:fld>
            <a:endParaRPr lang="it-IT"/>
          </a:p>
        </p:txBody>
      </p:sp>
    </p:spTree>
    <p:extLst>
      <p:ext uri="{BB962C8B-B14F-4D97-AF65-F5344CB8AC3E}">
        <p14:creationId xmlns:p14="http://schemas.microsoft.com/office/powerpoint/2010/main" val="3664354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it-IT"/>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US"/>
          </a:p>
        </p:txBody>
      </p:sp>
      <p:sp>
        <p:nvSpPr>
          <p:cNvPr id="4" name="Date Placeholder 3"/>
          <p:cNvSpPr>
            <a:spLocks noGrp="1"/>
          </p:cNvSpPr>
          <p:nvPr>
            <p:ph type="dt" sz="half" idx="10"/>
          </p:nvPr>
        </p:nvSpPr>
        <p:spPr/>
        <p:txBody>
          <a:bodyPr/>
          <a:lstStyle/>
          <a:p>
            <a:fld id="{EA318E70-5F01-9E49-A198-9CF2B0E94D8D}"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2147978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Date Placeholder 3"/>
          <p:cNvSpPr>
            <a:spLocks noGrp="1"/>
          </p:cNvSpPr>
          <p:nvPr>
            <p:ph type="dt" sz="half" idx="10"/>
          </p:nvPr>
        </p:nvSpPr>
        <p:spPr/>
        <p:txBody>
          <a:bodyPr/>
          <a:lstStyle/>
          <a:p>
            <a:fld id="{EA318E70-5F01-9E49-A198-9CF2B0E94D8D}"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2305159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Date Placeholder 3"/>
          <p:cNvSpPr>
            <a:spLocks noGrp="1"/>
          </p:cNvSpPr>
          <p:nvPr>
            <p:ph type="dt" sz="half" idx="10"/>
          </p:nvPr>
        </p:nvSpPr>
        <p:spPr/>
        <p:txBody>
          <a:bodyPr/>
          <a:lstStyle/>
          <a:p>
            <a:fld id="{EA318E70-5F01-9E49-A198-9CF2B0E94D8D}"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1102128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US"/>
          </a:p>
        </p:txBody>
      </p:sp>
      <p:sp>
        <p:nvSpPr>
          <p:cNvPr id="3" name="Content Placeholder 2"/>
          <p:cNvSpPr>
            <a:spLocks noGrp="1"/>
          </p:cNvSpPr>
          <p:nvPr>
            <p:ph idx="1"/>
          </p:nvPr>
        </p:nvSpPr>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Date Placeholder 3"/>
          <p:cNvSpPr>
            <a:spLocks noGrp="1"/>
          </p:cNvSpPr>
          <p:nvPr>
            <p:ph type="dt" sz="half" idx="10"/>
          </p:nvPr>
        </p:nvSpPr>
        <p:spPr/>
        <p:txBody>
          <a:bodyPr/>
          <a:lstStyle/>
          <a:p>
            <a:fld id="{EA318E70-5F01-9E49-A198-9CF2B0E94D8D}"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3262182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it-IT"/>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Click to edit Master text styles</a:t>
            </a:r>
          </a:p>
        </p:txBody>
      </p:sp>
      <p:sp>
        <p:nvSpPr>
          <p:cNvPr id="4" name="Date Placeholder 3"/>
          <p:cNvSpPr>
            <a:spLocks noGrp="1"/>
          </p:cNvSpPr>
          <p:nvPr>
            <p:ph type="dt" sz="half" idx="10"/>
          </p:nvPr>
        </p:nvSpPr>
        <p:spPr/>
        <p:txBody>
          <a:bodyPr/>
          <a:lstStyle/>
          <a:p>
            <a:fld id="{EA318E70-5F01-9E49-A198-9CF2B0E94D8D}"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167397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5" name="Date Placeholder 4"/>
          <p:cNvSpPr>
            <a:spLocks noGrp="1"/>
          </p:cNvSpPr>
          <p:nvPr>
            <p:ph type="dt" sz="half" idx="10"/>
          </p:nvPr>
        </p:nvSpPr>
        <p:spPr/>
        <p:txBody>
          <a:bodyPr/>
          <a:lstStyle/>
          <a:p>
            <a:fld id="{EA318E70-5F01-9E49-A198-9CF2B0E94D8D}" type="datetimeFigureOut">
              <a:rPr lang="en-US" smtClean="0"/>
              <a:t>6/18/2018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3359585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7" name="Date Placeholder 6"/>
          <p:cNvSpPr>
            <a:spLocks noGrp="1"/>
          </p:cNvSpPr>
          <p:nvPr>
            <p:ph type="dt" sz="half" idx="10"/>
          </p:nvPr>
        </p:nvSpPr>
        <p:spPr/>
        <p:txBody>
          <a:bodyPr/>
          <a:lstStyle/>
          <a:p>
            <a:fld id="{EA318E70-5F01-9E49-A198-9CF2B0E94D8D}" type="datetimeFigureOut">
              <a:rPr lang="en-US" smtClean="0"/>
              <a:t>6/18/2018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61651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US"/>
          </a:p>
        </p:txBody>
      </p:sp>
      <p:sp>
        <p:nvSpPr>
          <p:cNvPr id="3" name="Date Placeholder 2"/>
          <p:cNvSpPr>
            <a:spLocks noGrp="1"/>
          </p:cNvSpPr>
          <p:nvPr>
            <p:ph type="dt" sz="half" idx="10"/>
          </p:nvPr>
        </p:nvSpPr>
        <p:spPr/>
        <p:txBody>
          <a:bodyPr/>
          <a:lstStyle/>
          <a:p>
            <a:fld id="{EA318E70-5F01-9E49-A198-9CF2B0E94D8D}" type="datetimeFigureOut">
              <a:rPr lang="en-US" smtClean="0"/>
              <a:t>6/18/2018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312425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318E70-5F01-9E49-A198-9CF2B0E94D8D}" type="datetimeFigureOut">
              <a:rPr lang="en-US" smtClean="0"/>
              <a:t>6/18/2018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859D68-9713-664A-A657-D40576D372AF}" type="slidenum">
              <a:rPr lang="en-US" smtClean="0"/>
              <a:t>‹#›</a:t>
            </a:fld>
            <a:endParaRPr lang="en-US"/>
          </a:p>
        </p:txBody>
      </p:sp>
      <p:pic>
        <p:nvPicPr>
          <p:cNvPr id="5" name="Picture 4">
            <a:extLst>
              <a:ext uri="{FF2B5EF4-FFF2-40B4-BE49-F238E27FC236}">
                <a16:creationId xmlns:a16="http://schemas.microsoft.com/office/drawing/2014/main" id="{C67D9E64-660B-4C3B-BFEB-C544300AC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727"/>
            <a:ext cx="9144000" cy="903226"/>
          </a:xfrm>
          <a:prstGeom prst="rect">
            <a:avLst/>
          </a:prstGeom>
        </p:spPr>
      </p:pic>
    </p:spTree>
    <p:extLst>
      <p:ext uri="{BB962C8B-B14F-4D97-AF65-F5344CB8AC3E}">
        <p14:creationId xmlns:p14="http://schemas.microsoft.com/office/powerpoint/2010/main" val="167808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it-IT"/>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EA318E70-5F01-9E49-A198-9CF2B0E94D8D}" type="datetimeFigureOut">
              <a:rPr lang="en-US" smtClean="0"/>
              <a:t>6/18/2018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404351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it-IT"/>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EA318E70-5F01-9E49-A198-9CF2B0E94D8D}" type="datetimeFigureOut">
              <a:rPr lang="en-US" smtClean="0"/>
              <a:t>6/18/2018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859D68-9713-664A-A657-D40576D372AF}" type="slidenum">
              <a:rPr lang="en-US" smtClean="0"/>
              <a:t>‹#›</a:t>
            </a:fld>
            <a:endParaRPr lang="en-US"/>
          </a:p>
        </p:txBody>
      </p:sp>
    </p:spTree>
    <p:extLst>
      <p:ext uri="{BB962C8B-B14F-4D97-AF65-F5344CB8AC3E}">
        <p14:creationId xmlns:p14="http://schemas.microsoft.com/office/powerpoint/2010/main" val="74362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18E70-5F01-9E49-A198-9CF2B0E94D8D}" type="datetimeFigureOut">
              <a:rPr lang="en-US" smtClean="0"/>
              <a:t>6/18/2018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59D68-9713-664A-A657-D40576D372AF}" type="slidenum">
              <a:rPr lang="en-US" smtClean="0"/>
              <a:t>‹#›</a:t>
            </a:fld>
            <a:endParaRPr lang="en-US"/>
          </a:p>
        </p:txBody>
      </p:sp>
    </p:spTree>
    <p:extLst>
      <p:ext uri="{BB962C8B-B14F-4D97-AF65-F5344CB8AC3E}">
        <p14:creationId xmlns:p14="http://schemas.microsoft.com/office/powerpoint/2010/main" val="3754545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ibmtjbot/tjbot/tree/master/bootstrap"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28.xml"/><Relationship Id="rId5" Type="http://schemas.openxmlformats.org/officeDocument/2006/relationships/image" Target="../media/image24.jpeg"/><Relationship Id="rId4" Type="http://schemas.openxmlformats.org/officeDocument/2006/relationships/slide" Target="slide18.xm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slide" Target="slide14.xml"/><Relationship Id="rId3" Type="http://schemas.openxmlformats.org/officeDocument/2006/relationships/hyperlink" Target="http://www.instructables.com/id/Use-Your-Voice-to-Control-a-Light-With-Watson/" TargetMode="External"/><Relationship Id="rId7" Type="http://schemas.openxmlformats.org/officeDocument/2006/relationships/hyperlink" Target="mailto:tjbot@us.ibm.com" TargetMode="External"/><Relationship Id="rId12" Type="http://schemas.microsoft.com/office/2007/relationships/diagramDrawing" Target="../diagrams/drawing1.xml"/><Relationship Id="rId2" Type="http://schemas.openxmlformats.org/officeDocument/2006/relationships/hyperlink" Target="https://github.com/ibmtjbot/tjbot/blob/master/recipes" TargetMode="External"/><Relationship Id="rId1" Type="http://schemas.openxmlformats.org/officeDocument/2006/relationships/slideLayout" Target="../slideLayouts/slideLayout7.xml"/><Relationship Id="rId6" Type="http://schemas.openxmlformats.org/officeDocument/2006/relationships/hyperlink" Target="https://github.com/ibmtjbot/tjbot/blob/master/featured" TargetMode="External"/><Relationship Id="rId11" Type="http://schemas.openxmlformats.org/officeDocument/2006/relationships/diagramColors" Target="../diagrams/colors1.xml"/><Relationship Id="rId5" Type="http://schemas.openxmlformats.org/officeDocument/2006/relationships/hyperlink" Target="http://www.instructables.com/id/Build-a-Talking-Robot-With-Watson-and-Raspberry-Pi/" TargetMode="External"/><Relationship Id="rId15" Type="http://schemas.openxmlformats.org/officeDocument/2006/relationships/image" Target="../media/image28.jpeg"/><Relationship Id="rId10" Type="http://schemas.openxmlformats.org/officeDocument/2006/relationships/diagramQuickStyle" Target="../diagrams/quickStyle1.xml"/><Relationship Id="rId4" Type="http://schemas.openxmlformats.org/officeDocument/2006/relationships/hyperlink" Target="http://www.instructables.com/id/Make-Your-Robot-Respond-to-Emotions-Using-Watson/" TargetMode="External"/><Relationship Id="rId9" Type="http://schemas.openxmlformats.org/officeDocument/2006/relationships/diagramLayout" Target="../diagrams/layout1.xml"/><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9.png"/><Relationship Id="rId7" Type="http://schemas.openxmlformats.org/officeDocument/2006/relationships/slide" Target="slide47.xml"/><Relationship Id="rId12" Type="http://schemas.openxmlformats.org/officeDocument/2006/relationships/image" Target="../media/image31.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ibm.com/watson/developercloud/text-to-speech.html" TargetMode="External"/><Relationship Id="rId11" Type="http://schemas.openxmlformats.org/officeDocument/2006/relationships/image" Target="../media/image30.png"/><Relationship Id="rId5" Type="http://schemas.openxmlformats.org/officeDocument/2006/relationships/hyperlink" Target="http://www.instructables.com/id/Use-Your-Voice-to-Control-a-Light-With-Watson/" TargetMode="External"/><Relationship Id="rId10" Type="http://schemas.openxmlformats.org/officeDocument/2006/relationships/hyperlink" Target="https://www.ibm.com/watson/developercloud/speech-to-text.html" TargetMode="External"/><Relationship Id="rId4" Type="http://schemas.openxmlformats.org/officeDocument/2006/relationships/slide" Target="slide8.xm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instructables.com/id/Make-Your-Robot-Respond-to-Emotions-Using-Watson/" TargetMode="External"/><Relationship Id="rId7" Type="http://schemas.openxmlformats.org/officeDocument/2006/relationships/slide" Target="slide14.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47.xml"/><Relationship Id="rId11" Type="http://schemas.openxmlformats.org/officeDocument/2006/relationships/image" Target="../media/image33.gif"/><Relationship Id="rId5" Type="http://schemas.openxmlformats.org/officeDocument/2006/relationships/hyperlink" Target="https://apps.twitter.com/" TargetMode="External"/><Relationship Id="rId10" Type="http://schemas.openxmlformats.org/officeDocument/2006/relationships/slide" Target="slide8.xml"/><Relationship Id="rId4" Type="http://schemas.openxmlformats.org/officeDocument/2006/relationships/hyperlink" Target="http://www.ibm.com/watson/developercloud/tone-analyzer.html" TargetMode="External"/><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jweisz/twitter-wave" TargetMode="External"/><Relationship Id="rId13" Type="http://schemas.openxmlformats.org/officeDocument/2006/relationships/hyperlink" Target="https://github.com/dalelane" TargetMode="External"/><Relationship Id="rId18" Type="http://schemas.openxmlformats.org/officeDocument/2006/relationships/hyperlink" Target="https://developer.ibm.com/code/patterns/sports-buddy-tjbot-watson-discovery/?cm_mmc=dw-_-social1710-_-twitterorganic-_-ibmcodeai&amp;fst=Learn&amp;social_post=1112633798&amp;utm_campaign=crowdfire&amp;utm_content=crowdfire&amp;utm_medium=social&amp;utm_source=twitter" TargetMode="External"/><Relationship Id="rId26" Type="http://schemas.openxmlformats.org/officeDocument/2006/relationships/hyperlink" Target="https://github.com/Captain-Cheesecake/TJBot-Visual" TargetMode="External"/><Relationship Id="rId3" Type="http://schemas.openxmlformats.org/officeDocument/2006/relationships/slide" Target="slide47.xml"/><Relationship Id="rId21" Type="http://schemas.openxmlformats.org/officeDocument/2006/relationships/hyperlink" Target="https://github.com/boxcarton/tjbot-visual-recognition" TargetMode="External"/><Relationship Id="rId34" Type="http://schemas.openxmlformats.org/officeDocument/2006/relationships/hyperlink" Target="https://github.com/victordibia/tjwave" TargetMode="External"/><Relationship Id="rId7" Type="http://schemas.openxmlformats.org/officeDocument/2006/relationships/hyperlink" Target="https://github.com/boxcarton" TargetMode="External"/><Relationship Id="rId12" Type="http://schemas.openxmlformats.org/officeDocument/2006/relationships/hyperlink" Target="https://github.com/dalelane/weatherbot" TargetMode="External"/><Relationship Id="rId17" Type="http://schemas.openxmlformats.org/officeDocument/2006/relationships/hyperlink" Target="https://github.com/tanmayb123" TargetMode="External"/><Relationship Id="rId25" Type="http://schemas.openxmlformats.org/officeDocument/2006/relationships/hyperlink" Target="https://github.com/samuelvogelmann" TargetMode="External"/><Relationship Id="rId33" Type="http://schemas.openxmlformats.org/officeDocument/2006/relationships/hyperlink" Target="https://github.com/mauer15317" TargetMode="External"/><Relationship Id="rId38" Type="http://schemas.openxmlformats.org/officeDocument/2006/relationships/image" Target="../media/image27.png"/><Relationship Id="rId2" Type="http://schemas.openxmlformats.org/officeDocument/2006/relationships/hyperlink" Target="https://github.com/ibmtjbot/tjbot/blob/master/featured" TargetMode="External"/><Relationship Id="rId16" Type="http://schemas.openxmlformats.org/officeDocument/2006/relationships/hyperlink" Target="https://github.com/tanmayb123/tThomas---the-TJBot-News-Grabber-Chatbot" TargetMode="External"/><Relationship Id="rId20" Type="http://schemas.openxmlformats.org/officeDocument/2006/relationships/hyperlink" Target="https://github.com/DrewGregory" TargetMode="External"/><Relationship Id="rId29" Type="http://schemas.openxmlformats.org/officeDocument/2006/relationships/hyperlink" Target="https://github.com/StuartArnell" TargetMode="External"/><Relationship Id="rId1" Type="http://schemas.openxmlformats.org/officeDocument/2006/relationships/slideLayout" Target="../slideLayouts/slideLayout7.xml"/><Relationship Id="rId6" Type="http://schemas.openxmlformats.org/officeDocument/2006/relationships/hyperlink" Target="https://medium.com/ibm-watson-developer-cloud/build-a-chatbot-that-cares-part-1-d1c273e17a63#.vtxwvsydl" TargetMode="External"/><Relationship Id="rId11" Type="http://schemas.openxmlformats.org/officeDocument/2006/relationships/hyperlink" Target="https://github.com/suprbh" TargetMode="External"/><Relationship Id="rId24" Type="http://schemas.openxmlformats.org/officeDocument/2006/relationships/hyperlink" Target="https://github.com/samuelvogelmann/visualtj" TargetMode="External"/><Relationship Id="rId32" Type="http://schemas.openxmlformats.org/officeDocument/2006/relationships/hyperlink" Target="https://github.com/mauer15317/tjbot-heptathalon" TargetMode="External"/><Relationship Id="rId37" Type="http://schemas.openxmlformats.org/officeDocument/2006/relationships/slide" Target="slide14.xml"/><Relationship Id="rId5" Type="http://schemas.openxmlformats.org/officeDocument/2006/relationships/hyperlink" Target="https://github.com/ibmtjbot/tjbot/tree/master/featured#expressing-emotions" TargetMode="External"/><Relationship Id="rId15" Type="http://schemas.openxmlformats.org/officeDocument/2006/relationships/hyperlink" Target="https://github.com/damiancummins" TargetMode="External"/><Relationship Id="rId23" Type="http://schemas.openxmlformats.org/officeDocument/2006/relationships/hyperlink" Target="https://github.com/victordibia" TargetMode="External"/><Relationship Id="rId28" Type="http://schemas.openxmlformats.org/officeDocument/2006/relationships/hyperlink" Target="https://github.com/StuartArnell/StockPots" TargetMode="External"/><Relationship Id="rId36" Type="http://schemas.openxmlformats.org/officeDocument/2006/relationships/hyperlink" Target="https://github.com/victordibia/tjdj" TargetMode="External"/><Relationship Id="rId10" Type="http://schemas.openxmlformats.org/officeDocument/2006/relationships/hyperlink" Target="https://github.com/suprbh/tjweather" TargetMode="External"/><Relationship Id="rId19" Type="http://schemas.openxmlformats.org/officeDocument/2006/relationships/hyperlink" Target="https://github.com/DrewGregory/tjcalendar" TargetMode="External"/><Relationship Id="rId31" Type="http://schemas.openxmlformats.org/officeDocument/2006/relationships/hyperlink" Target="https://github.com/wilsonandusa" TargetMode="External"/><Relationship Id="rId4" Type="http://schemas.openxmlformats.org/officeDocument/2006/relationships/hyperlink" Target="mailto:tjbot@us.ibm.com" TargetMode="External"/><Relationship Id="rId9" Type="http://schemas.openxmlformats.org/officeDocument/2006/relationships/hyperlink" Target="https://github.com/jweisz" TargetMode="External"/><Relationship Id="rId14" Type="http://schemas.openxmlformats.org/officeDocument/2006/relationships/hyperlink" Target="https://github.com/damiancummins/tell_the_time" TargetMode="External"/><Relationship Id="rId22" Type="http://schemas.openxmlformats.org/officeDocument/2006/relationships/hyperlink" Target="https://github.com/victordibia/tjvision" TargetMode="External"/><Relationship Id="rId27" Type="http://schemas.openxmlformats.org/officeDocument/2006/relationships/hyperlink" Target="https://github.com/Captain-Cheesecake" TargetMode="External"/><Relationship Id="rId30" Type="http://schemas.openxmlformats.org/officeDocument/2006/relationships/hyperlink" Target="https://github.com/wilsonandusa/DoctorWat" TargetMode="External"/><Relationship Id="rId35" Type="http://schemas.openxmlformats.org/officeDocument/2006/relationships/hyperlink" Target="https://github.com/victordibia/tjdashboard"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hyperlink" Target="https://github.com/watson-developer-cloud/node-red-node-watson" TargetMode="External"/><Relationship Id="rId3" Type="http://schemas.openxmlformats.org/officeDocument/2006/relationships/hyperlink" Target="http://nodered.org/" TargetMode="Externa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png"/><Relationship Id="rId4" Type="http://schemas.openxmlformats.org/officeDocument/2006/relationships/slide" Target="slide18.xm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7.jpeg"/><Relationship Id="rId3" Type="http://schemas.openxmlformats.org/officeDocument/2006/relationships/slide" Target="slide18.xml"/><Relationship Id="rId7" Type="http://schemas.openxmlformats.org/officeDocument/2006/relationships/hyperlink" Target="http://ibmtjbot.github.io/" TargetMode="External"/><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ibm.biz/node-red-contrib-tjbot" TargetMode="External"/><Relationship Id="rId11" Type="http://schemas.openxmlformats.org/officeDocument/2006/relationships/image" Target="../media/image45.png"/><Relationship Id="rId5" Type="http://schemas.openxmlformats.org/officeDocument/2006/relationships/hyperlink" Target="https://medium.com/@jeancarlbisson?source=post_header_lockup" TargetMode="External"/><Relationship Id="rId10" Type="http://schemas.openxmlformats.org/officeDocument/2006/relationships/image" Target="../media/image44.png"/><Relationship Id="rId4" Type="http://schemas.openxmlformats.org/officeDocument/2006/relationships/image" Target="../media/image34.jpeg"/><Relationship Id="rId9" Type="http://schemas.openxmlformats.org/officeDocument/2006/relationships/image" Target="../media/image43.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hyperlink" Target="mailto:ferruccio_manclossi@it.ibm.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github.com/jeancarl/tjbot-node-red-skills/tree/master/1-setup" TargetMode="External"/><Relationship Id="rId5" Type="http://schemas.openxmlformats.org/officeDocument/2006/relationships/image" Target="../media/image48.pn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18.xml"/><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hyperlink" Target="https://github.com/jeancarl/tjbot-node-red-skills/tree/master/1-setup" TargetMode="External"/><Relationship Id="rId4" Type="http://schemas.openxmlformats.org/officeDocument/2006/relationships/image" Target="../media/image34.jpe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34.jpeg"/><Relationship Id="rId4" Type="http://schemas.openxmlformats.org/officeDocument/2006/relationships/slide" Target="slide18.xml"/></Relationships>
</file>

<file path=ppt/slides/_rels/slide23.xml.rels><?xml version="1.0" encoding="UTF-8" standalone="yes"?>
<Relationships xmlns="http://schemas.openxmlformats.org/package/2006/relationships"><Relationship Id="rId8" Type="http://schemas.openxmlformats.org/officeDocument/2006/relationships/hyperlink" Target="https://medium.com/@jeancarlbisson/train-tjbot-to-shine-led-in-node-red-918fcc6d844d" TargetMode="External"/><Relationship Id="rId13" Type="http://schemas.openxmlformats.org/officeDocument/2006/relationships/hyperlink" Target="https://medium.com/@jeancarlbisson/train-tjbot-to-translate-in-node-red-dabf272ad9eb" TargetMode="External"/><Relationship Id="rId18" Type="http://schemas.openxmlformats.org/officeDocument/2006/relationships/hyperlink" Target="https://medium.com/@jeancarlbisson/train-tjbot-to-analyze-language-tones-in-node-red-2d4db3bee59b" TargetMode="External"/><Relationship Id="rId26" Type="http://schemas.openxmlformats.org/officeDocument/2006/relationships/hyperlink" Target="https://medium.com/@jeancarlbisson/train-tjbot-to-play-a-game-of-say-the-color-in-node-red-9cdd0375c421" TargetMode="External"/><Relationship Id="rId3" Type="http://schemas.openxmlformats.org/officeDocument/2006/relationships/image" Target="../media/image57.png"/><Relationship Id="rId21" Type="http://schemas.openxmlformats.org/officeDocument/2006/relationships/hyperlink" Target="https://medium.com/@jeancarlbisson/train-tjbot-to-suggest-a-lunch-spot-in-node-red-ca97509b8f58" TargetMode="External"/><Relationship Id="rId34" Type="http://schemas.openxmlformats.org/officeDocument/2006/relationships/hyperlink" Target="https://medium.com/@jeancarlbisson/train-tjbot-to-identify-colors-in-node-red-f99d069e04cf" TargetMode="External"/><Relationship Id="rId7" Type="http://schemas.openxmlformats.org/officeDocument/2006/relationships/hyperlink" Target="https://medium.com/@jeancarlbisson/train-tjbot-to-wave-in-node-red-62826d269ba5" TargetMode="External"/><Relationship Id="rId12" Type="http://schemas.openxmlformats.org/officeDocument/2006/relationships/hyperlink" Target="https://medium.com/@jeancarlbisson/train-tjbot-to-see-in-node-red-1821dd0513f6" TargetMode="External"/><Relationship Id="rId17" Type="http://schemas.openxmlformats.org/officeDocument/2006/relationships/hyperlink" Target="https://medium.com/@jeancarlbisson/train-tjbot-to-shine-with-an-intent-in-node-red-90c9991e874c" TargetMode="External"/><Relationship Id="rId25" Type="http://schemas.openxmlformats.org/officeDocument/2006/relationships/image" Target="../media/image58.png"/><Relationship Id="rId33" Type="http://schemas.openxmlformats.org/officeDocument/2006/relationships/hyperlink" Target="https://medium.com/@jeancarlbisson/train-tjbot-to-spell-words-in-node-red-9f0a9cc11a90" TargetMode="External"/><Relationship Id="rId2" Type="http://schemas.openxmlformats.org/officeDocument/2006/relationships/notesSlide" Target="../notesSlides/notesSlide15.xml"/><Relationship Id="rId16" Type="http://schemas.openxmlformats.org/officeDocument/2006/relationships/hyperlink" Target="https://medium.com/@jeancarlbisson/train-tjbot-to-identify-and-translate-greetings-in-node-red-9395b5195fe5" TargetMode="External"/><Relationship Id="rId20" Type="http://schemas.openxmlformats.org/officeDocument/2006/relationships/hyperlink" Target="https://medium.com/@jeancarlbisson/train-tjbot-to-be-a-translator-in-node-red-324c4056d5cb" TargetMode="External"/><Relationship Id="rId29" Type="http://schemas.openxmlformats.org/officeDocument/2006/relationships/hyperlink" Target="https://medium.com/@jeancarlbisson/train-tjbot-to-speak-headlines-in-node-red-26d2de183c21" TargetMode="External"/><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hyperlink" Target="https://medium.com/@jeancarlbisson/train-tjbot-to-speak-in-node-red-a424d801d5d3" TargetMode="External"/><Relationship Id="rId24" Type="http://schemas.openxmlformats.org/officeDocument/2006/relationships/hyperlink" Target="https://medium.com/@jeancarlbisson/train-tjbot-to-play-sounds-in-node-red-3c6a4197e9c0" TargetMode="External"/><Relationship Id="rId32" Type="http://schemas.openxmlformats.org/officeDocument/2006/relationships/hyperlink" Target="https://medium.com/@jeancarlbisson/train-tjbot-to-analyze-emotion-in-node-red-47a8e78b2cb2" TargetMode="External"/><Relationship Id="rId37" Type="http://schemas.openxmlformats.org/officeDocument/2006/relationships/image" Target="../media/image60.png"/><Relationship Id="rId5" Type="http://schemas.openxmlformats.org/officeDocument/2006/relationships/slide" Target="slide18.xml"/><Relationship Id="rId15" Type="http://schemas.openxmlformats.org/officeDocument/2006/relationships/hyperlink" Target="https://medium.com/@jeancarlbisson/train-tjbot-to-identify-language-in-node-red-34dee98da592" TargetMode="External"/><Relationship Id="rId23" Type="http://schemas.openxmlformats.org/officeDocument/2006/relationships/hyperlink" Target="https://medium.com/@jeancarlbisson/train-tjbot-to-read-direct-messages-in-node-red-e5efe2f9e49" TargetMode="External"/><Relationship Id="rId28" Type="http://schemas.openxmlformats.org/officeDocument/2006/relationships/hyperlink" Target="https://medium.com/@jeancarlbisson/train-tjbot-to-say-the-weather-report-in-node-red-53c49f951609" TargetMode="External"/><Relationship Id="rId36" Type="http://schemas.openxmlformats.org/officeDocument/2006/relationships/image" Target="../media/image59.png"/><Relationship Id="rId10" Type="http://schemas.openxmlformats.org/officeDocument/2006/relationships/hyperlink" Target="https://medium.com/@jeancarlbisson/train-tjbot-to-listen-in-node-red-ab9500768c52" TargetMode="External"/><Relationship Id="rId19" Type="http://schemas.openxmlformats.org/officeDocument/2006/relationships/hyperlink" Target="https://medium.com/@jeancarlbisson/train-tjbot-to-wave-with-an-intent-in-node-red-dc134b9309b3" TargetMode="External"/><Relationship Id="rId31" Type="http://schemas.openxmlformats.org/officeDocument/2006/relationships/hyperlink" Target="https://medium.com/@jeancarlbisson/train-tjbot-to-analyze-the-tone-in-node-red-1bd21be75917" TargetMode="External"/><Relationship Id="rId4" Type="http://schemas.openxmlformats.org/officeDocument/2006/relationships/hyperlink" Target="https://medium.com/@jeancarlbisson?source=post_header_lockup" TargetMode="External"/><Relationship Id="rId9" Type="http://schemas.openxmlformats.org/officeDocument/2006/relationships/hyperlink" Target="https://medium.com/@jeancarlbisson/train-tjbot-to-pulse-the-led-in-node-red-ca044b2ef63" TargetMode="External"/><Relationship Id="rId14" Type="http://schemas.openxmlformats.org/officeDocument/2006/relationships/hyperlink" Target="https://medium.com/@jeancarlbisson/train-tjbot-to-converse-in-node-red-b46bf765fd4a" TargetMode="External"/><Relationship Id="rId22" Type="http://schemas.openxmlformats.org/officeDocument/2006/relationships/hyperlink" Target="https://medium.com/@jeancarlbisson/train-tjbot-to-tweet-a-photo-in-node-red-e0342a617e26" TargetMode="External"/><Relationship Id="rId27" Type="http://schemas.openxmlformats.org/officeDocument/2006/relationships/hyperlink" Target="https://medium.com/@jeancarlbisson/train-tjbot-to-measure-cpu-temperature-in-node-red-bf2cfc0ddf18" TargetMode="External"/><Relationship Id="rId30" Type="http://schemas.openxmlformats.org/officeDocument/2006/relationships/hyperlink" Target="https://medium.com/@jeancarlbisson/train-tjbot-to-send-a-text-message-in-node-red-365157d71bb1" TargetMode="External"/><Relationship Id="rId35" Type="http://schemas.openxmlformats.org/officeDocument/2006/relationships/hyperlink" Target="https://medium.com/@jeancarlbisson/train-tjbot-to-identify-objects-in-node-red-ab7420141e5f" TargetMode="External"/></Relationships>
</file>

<file path=ppt/slides/_rels/slide2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61.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34.jpeg"/><Relationship Id="rId4" Type="http://schemas.openxmlformats.org/officeDocument/2006/relationships/slide" Target="slide18.xml"/></Relationships>
</file>

<file path=ppt/slides/_rels/slide2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slide" Target="slide18.xml"/><Relationship Id="rId4" Type="http://schemas.openxmlformats.org/officeDocument/2006/relationships/image" Target="../media/image64.pn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hyperlink" Target="http://web.mit.edu/humor/Computers/real.programmers" TargetMode="External"/><Relationship Id="rId7"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slide" Target="slide28.xml"/></Relationships>
</file>

<file path=ppt/slides/_rels/slide2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1.jpe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research.ibm.com/tjbot/" TargetMode="External"/><Relationship Id="rId7" Type="http://schemas.openxmlformats.org/officeDocument/2006/relationships/hyperlink" Target="mailto:tjbot@us.ibm.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yourlearning.w3bmix.ibm.com/#activity/URL-1502910233556" TargetMode="External"/><Relationship Id="rId5" Type="http://schemas.openxmlformats.org/officeDocument/2006/relationships/hyperlink" Target="https://www.ibm.com/blogs/research/2016/11/calling-makers-meet-tj-bot/" TargetMode="External"/><Relationship Id="rId4" Type="http://schemas.openxmlformats.org/officeDocument/2006/relationships/hyperlink" Target="https://www.ibm.com/blogs/research/2017/12/tjbot-goes-digital/" TargetMode="External"/></Relationships>
</file>

<file path=ppt/slides/_rels/slide30.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1.jpeg"/></Relationships>
</file>

<file path=ppt/slides/_rels/slide31.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slide" Target="slide28.xml"/><Relationship Id="rId7" Type="http://schemas.openxmlformats.org/officeDocument/2006/relationships/image" Target="../media/image76.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53.png"/><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image" Target="../media/image78.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hyperlink" Target="https://github.com/ibmtjbot/tjbotlib" TargetMode="External"/><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hyperlink" Target="https://github.com/ibmtjbot/tjbotlib" TargetMode="External"/><Relationship Id="rId4" Type="http://schemas.openxmlformats.org/officeDocument/2006/relationships/image" Target="../media/image71.jpeg"/></Relationships>
</file>

<file path=ppt/slides/_rels/slide3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1.gif"/><Relationship Id="rId5" Type="http://schemas.openxmlformats.org/officeDocument/2006/relationships/image" Target="../media/image80.png"/><Relationship Id="rId4" Type="http://schemas.openxmlformats.org/officeDocument/2006/relationships/image" Target="../media/image71.jpe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2.jpeg"/><Relationship Id="rId7" Type="http://schemas.openxmlformats.org/officeDocument/2006/relationships/hyperlink" Target="https://github.com/dnguyenv/distance-bo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slide" Target="slide28.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slide" Target="slide28.xml"/><Relationship Id="rId7"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youtu.be/AAlcMZAQDOI" TargetMode="External"/><Relationship Id="rId5" Type="http://schemas.openxmlformats.org/officeDocument/2006/relationships/hyperlink" Target="https://github.com/pgcrumley/Projects/tree/master/TJBot_Drives" TargetMode="External"/><Relationship Id="rId4" Type="http://schemas.openxmlformats.org/officeDocument/2006/relationships/image" Target="../media/image71.jpeg"/></Relationships>
</file>

<file path=ppt/slides/_rels/slide37.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28.xml"/><Relationship Id="rId7" Type="http://schemas.openxmlformats.org/officeDocument/2006/relationships/image" Target="../media/image87.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github.com/ibmtjbot/tjbotlib" TargetMode="External"/><Relationship Id="rId5" Type="http://schemas.openxmlformats.org/officeDocument/2006/relationships/hyperlink" Target="https://github.com/fmanclossi/tjbotTwoArmsTwoLEDs" TargetMode="External"/><Relationship Id="rId4" Type="http://schemas.openxmlformats.org/officeDocument/2006/relationships/image" Target="../media/image71.jpeg"/></Relationships>
</file>

<file path=ppt/slides/_rels/slide38.xml.rels><?xml version="1.0" encoding="UTF-8" standalone="yes"?>
<Relationships xmlns="http://schemas.openxmlformats.org/package/2006/relationships"><Relationship Id="rId8" Type="http://schemas.openxmlformats.org/officeDocument/2006/relationships/hyperlink" Target="https://www.adafruit.com/products/169" TargetMode="External"/><Relationship Id="rId13" Type="http://schemas.openxmlformats.org/officeDocument/2006/relationships/hyperlink" Target="https://www.adafruit.com/product/1995" TargetMode="External"/><Relationship Id="rId3" Type="http://schemas.openxmlformats.org/officeDocument/2006/relationships/image" Target="../media/image88.png"/><Relationship Id="rId7" Type="http://schemas.openxmlformats.org/officeDocument/2006/relationships/hyperlink" Target="https://www.adafruit.com/product/3099" TargetMode="External"/><Relationship Id="rId12" Type="http://schemas.openxmlformats.org/officeDocument/2006/relationships/hyperlink" Target="https://www.adafruit.com/product/1953" TargetMode="External"/><Relationship Id="rId2" Type="http://schemas.openxmlformats.org/officeDocument/2006/relationships/notesSlide" Target="../notesSlides/notesSlide30.xml"/><Relationship Id="rId16" Type="http://schemas.openxmlformats.org/officeDocument/2006/relationships/hyperlink" Target="https://www.adafruit.com/product/1475" TargetMode="External"/><Relationship Id="rId1" Type="http://schemas.openxmlformats.org/officeDocument/2006/relationships/slideLayout" Target="../slideLayouts/slideLayout7.xml"/><Relationship Id="rId6" Type="http://schemas.openxmlformats.org/officeDocument/2006/relationships/hyperlink" Target="https://www.adafruit.com/product/3055" TargetMode="External"/><Relationship Id="rId11" Type="http://schemas.openxmlformats.org/officeDocument/2006/relationships/hyperlink" Target="https://www.adafruit.com/product/1951" TargetMode="External"/><Relationship Id="rId5" Type="http://schemas.openxmlformats.org/officeDocument/2006/relationships/image" Target="../media/image90.png"/><Relationship Id="rId15" Type="http://schemas.openxmlformats.org/officeDocument/2006/relationships/hyperlink" Target="https://www.adafruit.com/products/1583" TargetMode="External"/><Relationship Id="rId10" Type="http://schemas.openxmlformats.org/officeDocument/2006/relationships/hyperlink" Target="https://www.adafruit.com/products/3369" TargetMode="External"/><Relationship Id="rId4" Type="http://schemas.openxmlformats.org/officeDocument/2006/relationships/image" Target="../media/image89.png"/><Relationship Id="rId9" Type="http://schemas.openxmlformats.org/officeDocument/2006/relationships/hyperlink" Target="https://www.adafruit.com/products/3367" TargetMode="External"/><Relationship Id="rId14" Type="http://schemas.openxmlformats.org/officeDocument/2006/relationships/hyperlink" Target="https://www.aliexpress.com/item/DC5V-Diffused-round-hat-RGB-LED-with-WS2811-PL9823-APA106-chipset-inside-5mm-8mm-Neo-pixel/32825363423.html"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 Target="slide19.xml"/><Relationship Id="rId7"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hyperlink" Target="https://github.com/fmanclossi/node-red-contrib-tjbotTwoArmsTwoLeds" TargetMode="External"/><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slide" Target="slide37.xml"/><Relationship Id="rId9"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37.xml"/><Relationship Id="rId7" Type="http://schemas.openxmlformats.org/officeDocument/2006/relationships/slide" Target="slide20.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github.com/jeancarl/tjbot-node-red-skills/tree/master/1-setup" TargetMode="External"/><Relationship Id="rId5" Type="http://schemas.openxmlformats.org/officeDocument/2006/relationships/image" Target="../media/image34.jpeg"/><Relationship Id="rId4" Type="http://schemas.openxmlformats.org/officeDocument/2006/relationships/slide" Target="slide18.xml"/></Relationships>
</file>

<file path=ppt/slides/_rels/slide41.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slide" Target="slide37.xml"/><Relationship Id="rId7" Type="http://schemas.openxmlformats.org/officeDocument/2006/relationships/slide" Target="slide20.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github.com/jeancarl/tjbot-node-red-skills/tree/master/1-setup" TargetMode="External"/><Relationship Id="rId5" Type="http://schemas.openxmlformats.org/officeDocument/2006/relationships/image" Target="../media/image34.jpeg"/><Relationship Id="rId4" Type="http://schemas.openxmlformats.org/officeDocument/2006/relationships/slide" Target="slide18.xml"/><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slide" Target="slide3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jweisz" TargetMode="External"/><Relationship Id="rId13" Type="http://schemas.openxmlformats.org/officeDocument/2006/relationships/hyperlink" Target="https://github.com/fra-sabba" TargetMode="External"/><Relationship Id="rId18" Type="http://schemas.openxmlformats.org/officeDocument/2006/relationships/hyperlink" Target="https://github.com/binnes/tobyjnr/wiki/Getting-Sound-to-work-on-the-Raspberry-Pi" TargetMode="External"/><Relationship Id="rId3" Type="http://schemas.openxmlformats.org/officeDocument/2006/relationships/hyperlink" Target="https://github.com/ibmtjbot/tjbot/blob/master/featured" TargetMode="External"/><Relationship Id="rId7" Type="http://schemas.openxmlformats.org/officeDocument/2006/relationships/hyperlink" Target="https://github.com/jweisz/tjbot-striplight" TargetMode="External"/><Relationship Id="rId12" Type="http://schemas.openxmlformats.org/officeDocument/2006/relationships/hyperlink" Target="https://twitter.com/johncohnvt?ref_src=twsrc%5egoogle|twcamp%5eserp|twgr%5eauthor" TargetMode="External"/><Relationship Id="rId17" Type="http://schemas.openxmlformats.org/officeDocument/2006/relationships/hyperlink" Target="mailto:tjbot@us.ibm.com" TargetMode="External"/><Relationship Id="rId2" Type="http://schemas.openxmlformats.org/officeDocument/2006/relationships/image" Target="../media/image101.png"/><Relationship Id="rId16" Type="http://schemas.openxmlformats.org/officeDocument/2006/relationships/slide" Target="slide47.xml"/><Relationship Id="rId20"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github.com/dnguyenv" TargetMode="External"/><Relationship Id="rId11" Type="http://schemas.openxmlformats.org/officeDocument/2006/relationships/hyperlink" Target="https://github.com/pgcrumley" TargetMode="External"/><Relationship Id="rId5" Type="http://schemas.openxmlformats.org/officeDocument/2006/relationships/hyperlink" Target="http://www.spirited-engineering.com/?p=147" TargetMode="External"/><Relationship Id="rId15" Type="http://schemas.openxmlformats.org/officeDocument/2006/relationships/image" Target="../media/image71.jpeg"/><Relationship Id="rId10" Type="http://schemas.openxmlformats.org/officeDocument/2006/relationships/hyperlink" Target="https://github.com/pgcrumley/Controllers/tree/master/EtekcityOutlet" TargetMode="External"/><Relationship Id="rId19" Type="http://schemas.openxmlformats.org/officeDocument/2006/relationships/image" Target="../media/image102.png"/><Relationship Id="rId4" Type="http://schemas.openxmlformats.org/officeDocument/2006/relationships/hyperlink" Target="https://github.com/ibmtjbot/tjbot/tree/master/featured#expressing-emotions" TargetMode="External"/><Relationship Id="rId9" Type="http://schemas.openxmlformats.org/officeDocument/2006/relationships/hyperlink" Target="https://github.com/jweisz/twitter-striplight" TargetMode="External"/><Relationship Id="rId14" Type="http://schemas.openxmlformats.org/officeDocument/2006/relationships/slide" Target="slide28.xml"/></Relationships>
</file>

<file path=ppt/slides/_rels/slide44.xml.rels><?xml version="1.0" encoding="UTF-8" standalone="yes"?>
<Relationships xmlns="http://schemas.openxmlformats.org/package/2006/relationships"><Relationship Id="rId8" Type="http://schemas.openxmlformats.org/officeDocument/2006/relationships/hyperlink" Target="https://www.ibm.com/watson/developercloud/visual-recognition.html" TargetMode="External"/><Relationship Id="rId3" Type="http://schemas.openxmlformats.org/officeDocument/2006/relationships/hyperlink" Target="https://github.com/jweisz/tjbot-playground" TargetMode="External"/><Relationship Id="rId7" Type="http://schemas.openxmlformats.org/officeDocument/2006/relationships/hyperlink" Target="https://www.ibm.com/watson/developercloud/speech-to-text.html"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71.jpeg"/><Relationship Id="rId5" Type="http://schemas.openxmlformats.org/officeDocument/2006/relationships/hyperlink" Target="http://ibm.biz/mytjbot" TargetMode="External"/><Relationship Id="rId10" Type="http://schemas.openxmlformats.org/officeDocument/2006/relationships/slide" Target="slide28.xml"/><Relationship Id="rId4" Type="http://schemas.openxmlformats.org/officeDocument/2006/relationships/image" Target="../media/image104.png"/><Relationship Id="rId9" Type="http://schemas.openxmlformats.org/officeDocument/2006/relationships/hyperlink" Target="https://www.ibm.com/watson/developercloud/language-translator.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slide" Target="slide28.xml"/><Relationship Id="rId4" Type="http://schemas.openxmlformats.org/officeDocument/2006/relationships/hyperlink" Target="https://ibm.biz/meet-tjbo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slide" Target="slide46.xml"/><Relationship Id="rId4" Type="http://schemas.openxmlformats.org/officeDocument/2006/relationships/hyperlink" Target="https://github.com/binnes/tobyjnr/wiki/Getting-Sound-to-work-on-the-Raspberry-Pi"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slide" Target="slide46.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hyperlink" Target="mailto:ferruccio_manclossi@it.ibm.com" TargetMode="External"/><Relationship Id="rId5" Type="http://schemas.openxmlformats.org/officeDocument/2006/relationships/image" Target="../media/image114.png"/><Relationship Id="rId4" Type="http://schemas.openxmlformats.org/officeDocument/2006/relationships/hyperlink" Target="https://youtu.be/_cve9M8RxF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ibmtjbot.github.io/images/TJBotLasercutLines.zip" TargetMode="External"/><Relationship Id="rId7" Type="http://schemas.openxmlformats.org/officeDocument/2006/relationships/hyperlink" Target="http://www.instructables.com/id/Build-a-3D-Printed-TJBo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ibmtjbot.github.io/images/TJBot3DPrintFiles.zip" TargetMode="External"/><Relationship Id="rId5" Type="http://schemas.openxmlformats.org/officeDocument/2006/relationships/image" Target="../media/image11.jpeg"/><Relationship Id="rId10" Type="http://schemas.openxmlformats.org/officeDocument/2006/relationships/image" Target="../media/image14.png"/><Relationship Id="rId4" Type="http://schemas.openxmlformats.org/officeDocument/2006/relationships/hyperlink" Target="http://www.youtube.com/watch?v=bLt3Cf2Ui3o" TargetMode="External"/><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hyperlink" Target="https://www.adafruit.com/products/3367" TargetMode="External"/><Relationship Id="rId13" Type="http://schemas.openxmlformats.org/officeDocument/2006/relationships/hyperlink" Target="https://www.adafruit.com/product/1734" TargetMode="External"/><Relationship Id="rId18" Type="http://schemas.openxmlformats.org/officeDocument/2006/relationships/slide" Target="slide38.xml"/><Relationship Id="rId3" Type="http://schemas.openxmlformats.org/officeDocument/2006/relationships/image" Target="../media/image15.jpeg"/><Relationship Id="rId7" Type="http://schemas.openxmlformats.org/officeDocument/2006/relationships/hyperlink" Target="https://www.adafruit.com/products/169" TargetMode="External"/><Relationship Id="rId12" Type="http://schemas.openxmlformats.org/officeDocument/2006/relationships/hyperlink" Target="https://www.adafruit.com/product/1995" TargetMode="External"/><Relationship Id="rId17"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hyperlink" Target="https://www.adafruit.com/product/3099" TargetMode="External"/><Relationship Id="rId11" Type="http://schemas.openxmlformats.org/officeDocument/2006/relationships/hyperlink" Target="https://www.adafruit.com/product/1953" TargetMode="External"/><Relationship Id="rId5" Type="http://schemas.openxmlformats.org/officeDocument/2006/relationships/hyperlink" Target="https://www.adafruit.com/product/3055" TargetMode="External"/><Relationship Id="rId15" Type="http://schemas.openxmlformats.org/officeDocument/2006/relationships/hyperlink" Target="https://www.adafruit.com/product/1475" TargetMode="External"/><Relationship Id="rId10" Type="http://schemas.openxmlformats.org/officeDocument/2006/relationships/hyperlink" Target="https://www.adafruit.com/product/1951" TargetMode="External"/><Relationship Id="rId4" Type="http://schemas.openxmlformats.org/officeDocument/2006/relationships/hyperlink" Target="https://www.adafruit.com/product/3462" TargetMode="External"/><Relationship Id="rId9" Type="http://schemas.openxmlformats.org/officeDocument/2006/relationships/hyperlink" Target="https://www.adafruit.com/products/3369" TargetMode="External"/><Relationship Id="rId14" Type="http://schemas.openxmlformats.org/officeDocument/2006/relationships/hyperlink" Target="https://www.adafruit.com/products/158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69" y="0"/>
            <a:ext cx="9227969" cy="6912000"/>
          </a:xfrm>
          <a:prstGeom prst="rect">
            <a:avLst/>
          </a:prstGeom>
        </p:spPr>
      </p:pic>
      <p:pic>
        <p:nvPicPr>
          <p:cNvPr id="3" name="Picture 3" descr="../HeaderGraphic.png">
            <a:extLst>
              <a:ext uri="{FF2B5EF4-FFF2-40B4-BE49-F238E27FC236}">
                <a16:creationId xmlns:a16="http://schemas.microsoft.com/office/drawing/2014/main" id="{125C427B-025D-4BF5-87EE-089D591A7AD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3969" y="0"/>
            <a:ext cx="2858651" cy="75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102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91CC1522-D42C-4B12-B21A-DD20AF3308CB}"/>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3600" spc="-1" dirty="0">
                <a:solidFill>
                  <a:srgbClr val="000000"/>
                </a:solidFill>
                <a:uFill>
                  <a:solidFill>
                    <a:srgbClr val="FFFFFF"/>
                  </a:solidFill>
                </a:uFill>
                <a:latin typeface="IBM Plex Sans SemiBold"/>
                <a:ea typeface="Andale Mono"/>
                <a:cs typeface="IBM Plex Sans SemiBold"/>
              </a:rPr>
              <a:t>Setup TJBot software (1/2)</a:t>
            </a:r>
            <a:endParaRPr lang="en-US" sz="1050" spc="-1" dirty="0">
              <a:solidFill>
                <a:srgbClr val="000000"/>
              </a:solidFill>
              <a:uFill>
                <a:solidFill>
                  <a:srgbClr val="FFFFFF"/>
                </a:solidFill>
              </a:uFill>
              <a:latin typeface="IBM Plex Sans SemiBold"/>
              <a:cs typeface="IBM Plex Sans SemiBold"/>
            </a:endParaRPr>
          </a:p>
        </p:txBody>
      </p:sp>
      <p:sp>
        <p:nvSpPr>
          <p:cNvPr id="3" name="Rectangle 2">
            <a:extLst>
              <a:ext uri="{FF2B5EF4-FFF2-40B4-BE49-F238E27FC236}">
                <a16:creationId xmlns:a16="http://schemas.microsoft.com/office/drawing/2014/main" id="{68D3B16A-6659-4296-9CD2-959BE1F86A1D}"/>
              </a:ext>
            </a:extLst>
          </p:cNvPr>
          <p:cNvSpPr/>
          <p:nvPr/>
        </p:nvSpPr>
        <p:spPr>
          <a:xfrm>
            <a:off x="65311" y="2775857"/>
            <a:ext cx="5236031" cy="3648691"/>
          </a:xfrm>
          <a:prstGeom prst="rect">
            <a:avLst/>
          </a:prstGeom>
        </p:spPr>
        <p:txBody>
          <a:bodyPr wrap="square">
            <a:spAutoFit/>
          </a:bodyPr>
          <a:lstStyle/>
          <a:p>
            <a:pPr marL="342900" indent="-342900">
              <a:lnSpc>
                <a:spcPct val="107000"/>
              </a:lnSpc>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Ticked the box next to Raspbian and click on Install. Raspbian will then run through its installation process. </a:t>
            </a:r>
            <a:r>
              <a:rPr lang="en-US" b="1" dirty="0">
                <a:latin typeface="Calibri" panose="020F0502020204030204" pitchFamily="34" charset="0"/>
                <a:ea typeface="Calibri" panose="020F0502020204030204" pitchFamily="34" charset="0"/>
                <a:cs typeface="Times New Roman" panose="02020603050405020304" pitchFamily="18" charset="0"/>
              </a:rPr>
              <a:t>Note that this can take a while.</a:t>
            </a:r>
            <a:r>
              <a:rPr lang="en-US" dirty="0">
                <a:latin typeface="Calibri" panose="020F0502020204030204" pitchFamily="34" charset="0"/>
                <a:ea typeface="Calibri" panose="020F0502020204030204" pitchFamily="34" charset="0"/>
                <a:cs typeface="Times New Roman" panose="02020603050405020304" pitchFamily="18" charset="0"/>
              </a:rPr>
              <a:t> When the install process has completed, the Raspberry Pi configuration menu (</a:t>
            </a:r>
            <a:r>
              <a:rPr lang="en-US" dirty="0" err="1">
                <a:latin typeface="Calibri" panose="020F0502020204030204" pitchFamily="34" charset="0"/>
                <a:ea typeface="Calibri" panose="020F0502020204030204" pitchFamily="34" charset="0"/>
                <a:cs typeface="Times New Roman" panose="02020603050405020304" pitchFamily="18" charset="0"/>
              </a:rPr>
              <a:t>raspi</a:t>
            </a:r>
            <a:r>
              <a:rPr lang="en-US" dirty="0">
                <a:latin typeface="Calibri" panose="020F0502020204030204" pitchFamily="34" charset="0"/>
                <a:ea typeface="Calibri" panose="020F0502020204030204" pitchFamily="34" charset="0"/>
                <a:cs typeface="Times New Roman" panose="02020603050405020304" pitchFamily="18" charset="0"/>
              </a:rPr>
              <a:t>-config) will load</a:t>
            </a:r>
            <a:r>
              <a:rPr lang="en-US" u="sng" dirty="0">
                <a:latin typeface="Calibri" panose="020F0502020204030204" pitchFamily="34" charset="0"/>
                <a:ea typeface="Calibri" panose="020F0502020204030204" pitchFamily="34" charset="0"/>
                <a:cs typeface="Times New Roman" panose="02020603050405020304" pitchFamily="18" charset="0"/>
              </a:rPr>
              <a:t>. Here you are able to set the time and date for your region, enable a Raspberry Pi camera board, enable VNC, SSH or even create users. </a:t>
            </a:r>
            <a:r>
              <a:rPr lang="en-US" dirty="0">
                <a:latin typeface="Calibri" panose="020F0502020204030204" pitchFamily="34" charset="0"/>
                <a:ea typeface="Calibri" panose="020F0502020204030204" pitchFamily="34" charset="0"/>
                <a:cs typeface="Times New Roman" panose="02020603050405020304" pitchFamily="18" charset="0"/>
              </a:rPr>
              <a:t>You can exit this menu by using Tab on your keyboard to move to </a:t>
            </a:r>
            <a:r>
              <a:rPr lang="en-US" b="1" dirty="0">
                <a:latin typeface="Calibri" panose="020F0502020204030204" pitchFamily="34" charset="0"/>
                <a:ea typeface="Calibri" panose="020F0502020204030204" pitchFamily="34" charset="0"/>
                <a:cs typeface="Times New Roman" panose="02020603050405020304" pitchFamily="18" charset="0"/>
              </a:rPr>
              <a:t>Finish</a:t>
            </a:r>
            <a:r>
              <a:rPr lang="en-US" dirty="0">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07000"/>
              </a:lnSpc>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The default login for Raspbian is username </a:t>
            </a:r>
            <a:r>
              <a:rPr lang="en-US" b="1" dirty="0">
                <a:latin typeface="Calibri" panose="020F0502020204030204" pitchFamily="34" charset="0"/>
                <a:ea typeface="Calibri" panose="020F0502020204030204" pitchFamily="34" charset="0"/>
                <a:cs typeface="Times New Roman" panose="02020603050405020304" pitchFamily="18" charset="0"/>
              </a:rPr>
              <a:t>pi</a:t>
            </a:r>
            <a:r>
              <a:rPr lang="en-US" dirty="0">
                <a:latin typeface="Calibri" panose="020F0502020204030204" pitchFamily="34" charset="0"/>
                <a:ea typeface="Calibri" panose="020F0502020204030204" pitchFamily="34" charset="0"/>
                <a:cs typeface="Times New Roman" panose="02020603050405020304" pitchFamily="18" charset="0"/>
              </a:rPr>
              <a:t> with the password </a:t>
            </a:r>
            <a:r>
              <a:rPr lang="en-US" b="1" dirty="0">
                <a:latin typeface="Calibri" panose="020F0502020204030204" pitchFamily="34" charset="0"/>
                <a:ea typeface="Calibri" panose="020F0502020204030204" pitchFamily="34" charset="0"/>
                <a:cs typeface="Times New Roman" panose="02020603050405020304" pitchFamily="18" charset="0"/>
              </a:rPr>
              <a:t>raspberry</a:t>
            </a:r>
            <a:r>
              <a:rPr lang="en-US"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a:extLst>
              <a:ext uri="{FF2B5EF4-FFF2-40B4-BE49-F238E27FC236}">
                <a16:creationId xmlns:a16="http://schemas.microsoft.com/office/drawing/2014/main" id="{36144418-EECD-4BEA-9E55-298FDBC92E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1342" y="3904868"/>
            <a:ext cx="3583067" cy="2750004"/>
          </a:xfrm>
          <a:prstGeom prst="rect">
            <a:avLst/>
          </a:prstGeom>
        </p:spPr>
      </p:pic>
      <p:sp>
        <p:nvSpPr>
          <p:cNvPr id="5" name="Rectangle 4">
            <a:extLst>
              <a:ext uri="{FF2B5EF4-FFF2-40B4-BE49-F238E27FC236}">
                <a16:creationId xmlns:a16="http://schemas.microsoft.com/office/drawing/2014/main" id="{C0B4E258-DCB7-4D31-BF3B-02CE69F3923E}"/>
              </a:ext>
            </a:extLst>
          </p:cNvPr>
          <p:cNvSpPr/>
          <p:nvPr/>
        </p:nvSpPr>
        <p:spPr>
          <a:xfrm>
            <a:off x="65311" y="1578130"/>
            <a:ext cx="8719460" cy="1277786"/>
          </a:xfrm>
          <a:prstGeom prst="rect">
            <a:avLst/>
          </a:prstGeom>
        </p:spPr>
        <p:txBody>
          <a:bodyPr wrap="square">
            <a:spAutoFit/>
          </a:bodyPr>
          <a:lstStyle/>
          <a:p>
            <a:pPr marL="342900" indent="-342900">
              <a:lnSpc>
                <a:spcPct val="107000"/>
              </a:lnSpc>
              <a:spcAft>
                <a:spcPts val="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First boot:</a:t>
            </a:r>
            <a:r>
              <a:rPr lang="en-US" dirty="0">
                <a:latin typeface="Calibri" panose="020F0502020204030204" pitchFamily="34" charset="0"/>
                <a:ea typeface="Calibri" panose="020F0502020204030204" pitchFamily="34" charset="0"/>
                <a:cs typeface="Times New Roman" panose="02020603050405020304" pitchFamily="18" charset="0"/>
              </a:rPr>
              <a:t> Plug in your keyboard, mouse, and monitor cables. Now plug the USB power cable into your Pi. Your Raspberry Pi will boot, and a window will appear with a list of different operating systems that you can install. </a:t>
            </a:r>
          </a:p>
          <a:p>
            <a:pPr marL="342900" indent="-342900">
              <a:lnSpc>
                <a:spcPct val="107000"/>
              </a:lnSpc>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If needed, configure and authorize internet access.</a:t>
            </a:r>
          </a:p>
        </p:txBody>
      </p:sp>
      <p:pic>
        <p:nvPicPr>
          <p:cNvPr id="6" name="Picture 5">
            <a:extLst>
              <a:ext uri="{FF2B5EF4-FFF2-40B4-BE49-F238E27FC236}">
                <a16:creationId xmlns:a16="http://schemas.microsoft.com/office/drawing/2014/main" id="{8AB073B5-D53F-453E-8550-52B5398C843A}"/>
              </a:ext>
            </a:extLst>
          </p:cNvPr>
          <p:cNvPicPr>
            <a:picLocks noChangeAspect="1"/>
          </p:cNvPicPr>
          <p:nvPr/>
        </p:nvPicPr>
        <p:blipFill>
          <a:blip r:embed="rId3"/>
          <a:stretch>
            <a:fillRect/>
          </a:stretch>
        </p:blipFill>
        <p:spPr>
          <a:xfrm>
            <a:off x="6167540" y="2217023"/>
            <a:ext cx="1716134" cy="1687845"/>
          </a:xfrm>
          <a:prstGeom prst="rect">
            <a:avLst/>
          </a:prstGeom>
        </p:spPr>
      </p:pic>
      <p:sp>
        <p:nvSpPr>
          <p:cNvPr id="8" name="Not Equal 7">
            <a:extLst>
              <a:ext uri="{FF2B5EF4-FFF2-40B4-BE49-F238E27FC236}">
                <a16:creationId xmlns:a16="http://schemas.microsoft.com/office/drawing/2014/main" id="{3D03859B-FAA2-4360-83BE-9B816F788B1E}"/>
              </a:ext>
            </a:extLst>
          </p:cNvPr>
          <p:cNvSpPr/>
          <p:nvPr/>
        </p:nvSpPr>
        <p:spPr>
          <a:xfrm>
            <a:off x="8814866" y="898966"/>
            <a:ext cx="331006" cy="223575"/>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74341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05BAD8-081B-4BED-9169-1E7943F89C88}"/>
              </a:ext>
            </a:extLst>
          </p:cNvPr>
          <p:cNvPicPr>
            <a:picLocks noChangeAspect="1"/>
          </p:cNvPicPr>
          <p:nvPr/>
        </p:nvPicPr>
        <p:blipFill>
          <a:blip r:embed="rId3"/>
          <a:stretch>
            <a:fillRect/>
          </a:stretch>
        </p:blipFill>
        <p:spPr>
          <a:xfrm>
            <a:off x="7268860" y="4399247"/>
            <a:ext cx="1866568" cy="2445204"/>
          </a:xfrm>
          <a:prstGeom prst="rect">
            <a:avLst/>
          </a:prstGeom>
        </p:spPr>
      </p:pic>
      <p:sp>
        <p:nvSpPr>
          <p:cNvPr id="2" name="CustomShape 1">
            <a:extLst>
              <a:ext uri="{FF2B5EF4-FFF2-40B4-BE49-F238E27FC236}">
                <a16:creationId xmlns:a16="http://schemas.microsoft.com/office/drawing/2014/main" id="{91CC1522-D42C-4B12-B21A-DD20AF3308CB}"/>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3600" spc="-1" dirty="0">
                <a:solidFill>
                  <a:srgbClr val="000000"/>
                </a:solidFill>
                <a:uFill>
                  <a:solidFill>
                    <a:srgbClr val="FFFFFF"/>
                  </a:solidFill>
                </a:uFill>
                <a:latin typeface="IBM Plex Sans SemiBold"/>
                <a:ea typeface="Andale Mono"/>
                <a:cs typeface="IBM Plex Sans SemiBold"/>
              </a:rPr>
              <a:t>Setup TJBot software (2/2)</a:t>
            </a:r>
            <a:endParaRPr lang="en-US" sz="1050" spc="-1" dirty="0">
              <a:solidFill>
                <a:srgbClr val="000000"/>
              </a:solidFill>
              <a:uFill>
                <a:solidFill>
                  <a:srgbClr val="FFFFFF"/>
                </a:solidFill>
              </a:uFill>
              <a:latin typeface="IBM Plex Sans SemiBold"/>
              <a:cs typeface="IBM Plex Sans SemiBold"/>
            </a:endParaRPr>
          </a:p>
        </p:txBody>
      </p:sp>
      <p:sp>
        <p:nvSpPr>
          <p:cNvPr id="3" name="Rectangle 2">
            <a:extLst>
              <a:ext uri="{FF2B5EF4-FFF2-40B4-BE49-F238E27FC236}">
                <a16:creationId xmlns:a16="http://schemas.microsoft.com/office/drawing/2014/main" id="{68D3B16A-6659-4296-9CD2-959BE1F86A1D}"/>
              </a:ext>
            </a:extLst>
          </p:cNvPr>
          <p:cNvSpPr/>
          <p:nvPr/>
        </p:nvSpPr>
        <p:spPr>
          <a:xfrm>
            <a:off x="97971" y="1622384"/>
            <a:ext cx="7391053" cy="5196487"/>
          </a:xfrm>
          <a:prstGeom prst="rect">
            <a:avLst/>
          </a:prstGeom>
        </p:spPr>
        <p:txBody>
          <a:bodyPr wrap="square">
            <a:spAutoFit/>
          </a:bodyPr>
          <a:lstStyle/>
          <a:p>
            <a:pPr marL="342900" indent="-342900">
              <a:lnSpc>
                <a:spcPct val="107000"/>
              </a:lnSpc>
              <a:spcAft>
                <a:spcPts val="0"/>
              </a:spcAft>
              <a:buFont typeface="Arial" panose="020B0604020202020204" pitchFamily="34" charset="0"/>
              <a:buChar char="•"/>
            </a:pPr>
            <a:r>
              <a:rPr lang="it-IT" dirty="0">
                <a:latin typeface="Calibri" panose="020F0502020204030204" pitchFamily="34" charset="0"/>
                <a:ea typeface="Calibri" panose="020F0502020204030204" pitchFamily="34" charset="0"/>
                <a:cs typeface="Times New Roman" panose="02020603050405020304" pitchFamily="18" charset="0"/>
              </a:rPr>
              <a:t>Connect to </a:t>
            </a:r>
            <a:r>
              <a:rPr lang="it-IT" dirty="0" err="1">
                <a:latin typeface="Calibri" panose="020F0502020204030204" pitchFamily="34" charset="0"/>
                <a:ea typeface="Calibri" panose="020F0502020204030204" pitchFamily="34" charset="0"/>
                <a:cs typeface="Times New Roman" panose="02020603050405020304" pitchFamily="18" charset="0"/>
              </a:rPr>
              <a:t>Raspberry</a:t>
            </a:r>
            <a:r>
              <a:rPr lang="it-IT" dirty="0">
                <a:latin typeface="Calibri" panose="020F0502020204030204" pitchFamily="34" charset="0"/>
                <a:ea typeface="Calibri" panose="020F0502020204030204" pitchFamily="34" charset="0"/>
                <a:cs typeface="Times New Roman" panose="02020603050405020304" pitchFamily="18" charset="0"/>
              </a:rPr>
              <a:t> (</a:t>
            </a:r>
            <a:r>
              <a:rPr lang="it-IT" dirty="0" err="1">
                <a:latin typeface="Calibri" panose="020F0502020204030204" pitchFamily="34" charset="0"/>
                <a:ea typeface="Calibri" panose="020F0502020204030204" pitchFamily="34" charset="0"/>
                <a:cs typeface="Times New Roman" panose="02020603050405020304" pitchFamily="18" charset="0"/>
              </a:rPr>
              <a:t>using</a:t>
            </a:r>
            <a:r>
              <a:rPr lang="it-IT" dirty="0">
                <a:latin typeface="Calibri" panose="020F0502020204030204" pitchFamily="34" charset="0"/>
                <a:ea typeface="Calibri" panose="020F0502020204030204" pitchFamily="34" charset="0"/>
                <a:cs typeface="Times New Roman" panose="02020603050405020304" pitchFamily="18" charset="0"/>
              </a:rPr>
              <a:t> </a:t>
            </a:r>
            <a:r>
              <a:rPr lang="it-IT" dirty="0" err="1">
                <a:latin typeface="Calibri" panose="020F0502020204030204" pitchFamily="34" charset="0"/>
                <a:ea typeface="Calibri" panose="020F0502020204030204" pitchFamily="34" charset="0"/>
                <a:cs typeface="Times New Roman" panose="02020603050405020304" pitchFamily="18" charset="0"/>
              </a:rPr>
              <a:t>local</a:t>
            </a:r>
            <a:r>
              <a:rPr lang="it-IT" dirty="0">
                <a:latin typeface="Calibri" panose="020F0502020204030204" pitchFamily="34" charset="0"/>
                <a:ea typeface="Calibri" panose="020F0502020204030204" pitchFamily="34" charset="0"/>
                <a:cs typeface="Times New Roman" panose="02020603050405020304" pitchFamily="18" charset="0"/>
              </a:rPr>
              <a:t> </a:t>
            </a:r>
            <a:r>
              <a:rPr lang="it-IT" dirty="0" err="1">
                <a:latin typeface="Calibri" panose="020F0502020204030204" pitchFamily="34" charset="0"/>
                <a:ea typeface="Calibri" panose="020F0502020204030204" pitchFamily="34" charset="0"/>
                <a:cs typeface="Times New Roman" panose="02020603050405020304" pitchFamily="18" charset="0"/>
              </a:rPr>
              <a:t>keyboard</a:t>
            </a:r>
            <a:r>
              <a:rPr lang="it-IT" dirty="0">
                <a:latin typeface="Calibri" panose="020F0502020204030204" pitchFamily="34" charset="0"/>
                <a:ea typeface="Calibri" panose="020F0502020204030204" pitchFamily="34" charset="0"/>
                <a:cs typeface="Times New Roman" panose="02020603050405020304" pitchFamily="18" charset="0"/>
              </a:rPr>
              <a:t>/screen or </a:t>
            </a:r>
            <a:r>
              <a:rPr lang="it-IT" dirty="0" err="1">
                <a:latin typeface="Calibri" panose="020F0502020204030204" pitchFamily="34" charset="0"/>
                <a:ea typeface="Calibri" panose="020F0502020204030204" pitchFamily="34" charset="0"/>
                <a:cs typeface="Times New Roman" panose="02020603050405020304" pitchFamily="18" charset="0"/>
              </a:rPr>
              <a:t>using</a:t>
            </a:r>
            <a:r>
              <a:rPr lang="it-IT" dirty="0">
                <a:latin typeface="Calibri" panose="020F0502020204030204" pitchFamily="34" charset="0"/>
                <a:ea typeface="Calibri" panose="020F0502020204030204" pitchFamily="34" charset="0"/>
                <a:cs typeface="Times New Roman" panose="02020603050405020304" pitchFamily="18" charset="0"/>
              </a:rPr>
              <a:t> VNC/SSH)</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0"/>
              </a:spcAft>
              <a:buFont typeface="Arial" panose="020B0604020202020204" pitchFamily="34" charset="0"/>
              <a:buChar char="•"/>
            </a:pPr>
            <a:r>
              <a:rPr lang="it-IT" dirty="0" err="1">
                <a:latin typeface="Calibri" panose="020F0502020204030204" pitchFamily="34" charset="0"/>
                <a:ea typeface="Calibri" panose="020F0502020204030204" pitchFamily="34" charset="0"/>
                <a:cs typeface="Times New Roman" panose="02020603050405020304" pitchFamily="18" charset="0"/>
              </a:rPr>
              <a:t>install</a:t>
            </a:r>
            <a:r>
              <a:rPr lang="it-IT" dirty="0">
                <a:latin typeface="Calibri" panose="020F0502020204030204" pitchFamily="34" charset="0"/>
                <a:ea typeface="Calibri" panose="020F0502020204030204" pitchFamily="34" charset="0"/>
                <a:cs typeface="Times New Roman" panose="02020603050405020304" pitchFamily="18" charset="0"/>
              </a:rPr>
              <a:t> TJ-Bot code (</a:t>
            </a:r>
            <a:r>
              <a:rPr lang="it-IT" dirty="0" err="1">
                <a:latin typeface="Calibri" panose="020F0502020204030204" pitchFamily="34" charset="0"/>
                <a:ea typeface="Calibri" panose="020F0502020204030204" pitchFamily="34" charset="0"/>
                <a:cs typeface="Times New Roman" panose="02020603050405020304" pitchFamily="18" charset="0"/>
              </a:rPr>
              <a:t>only</a:t>
            </a:r>
            <a:r>
              <a:rPr lang="it-IT" dirty="0">
                <a:latin typeface="Calibri" panose="020F0502020204030204" pitchFamily="34" charset="0"/>
                <a:ea typeface="Calibri" panose="020F0502020204030204" pitchFamily="34" charset="0"/>
                <a:cs typeface="Times New Roman" panose="02020603050405020304" pitchFamily="18" charset="0"/>
              </a:rPr>
              <a:t> </a:t>
            </a:r>
            <a:r>
              <a:rPr lang="it-IT" dirty="0" err="1">
                <a:latin typeface="Calibri" panose="020F0502020204030204" pitchFamily="34" charset="0"/>
                <a:ea typeface="Calibri" panose="020F0502020204030204" pitchFamily="34" charset="0"/>
                <a:cs typeface="Times New Roman" panose="02020603050405020304" pitchFamily="18" charset="0"/>
              </a:rPr>
              <a:t>not</a:t>
            </a:r>
            <a:r>
              <a:rPr lang="it-IT" dirty="0">
                <a:latin typeface="Calibri" panose="020F0502020204030204" pitchFamily="34" charset="0"/>
                <a:ea typeface="Calibri" panose="020F0502020204030204" pitchFamily="34" charset="0"/>
                <a:cs typeface="Times New Roman" panose="02020603050405020304" pitchFamily="18" charset="0"/>
              </a:rPr>
              <a:t> default – UPPERCASE - </a:t>
            </a:r>
            <a:r>
              <a:rPr lang="it-IT" dirty="0" err="1">
                <a:latin typeface="Calibri" panose="020F0502020204030204" pitchFamily="34" charset="0"/>
                <a:ea typeface="Calibri" panose="020F0502020204030204" pitchFamily="34" charset="0"/>
                <a:cs typeface="Times New Roman" panose="02020603050405020304" pitchFamily="18" charset="0"/>
              </a:rPr>
              <a:t>choice</a:t>
            </a:r>
            <a:r>
              <a:rPr lang="it-IT" dirty="0">
                <a:latin typeface="Calibri" panose="020F0502020204030204" pitchFamily="34" charset="0"/>
                <a:ea typeface="Calibri" panose="020F0502020204030204" pitchFamily="34" charset="0"/>
                <a:cs typeface="Times New Roman" panose="02020603050405020304" pitchFamily="18" charset="0"/>
              </a:rPr>
              <a:t>) </a:t>
            </a:r>
            <a:r>
              <a:rPr lang="it-IT" dirty="0" err="1">
                <a:latin typeface="Calibri" panose="020F0502020204030204" pitchFamily="34" charset="0"/>
                <a:ea typeface="Calibri" panose="020F0502020204030204" pitchFamily="34" charset="0"/>
                <a:cs typeface="Times New Roman" panose="02020603050405020304" pitchFamily="18" charset="0"/>
              </a:rPr>
              <a:t>running</a:t>
            </a:r>
            <a:r>
              <a:rPr lang="it-IT" dirty="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Ø"/>
            </a:pPr>
            <a:r>
              <a:rPr lang="it-IT" dirty="0" err="1">
                <a:latin typeface="Calibri" panose="020F0502020204030204" pitchFamily="34" charset="0"/>
                <a:ea typeface="Calibri" panose="020F0502020204030204" pitchFamily="34" charset="0"/>
                <a:cs typeface="Times New Roman" panose="02020603050405020304" pitchFamily="18" charset="0"/>
              </a:rPr>
              <a:t>curl</a:t>
            </a:r>
            <a:r>
              <a:rPr lang="it-IT" dirty="0">
                <a:latin typeface="Calibri" panose="020F0502020204030204" pitchFamily="34" charset="0"/>
                <a:ea typeface="Calibri" panose="020F0502020204030204" pitchFamily="34" charset="0"/>
                <a:cs typeface="Times New Roman" panose="02020603050405020304" pitchFamily="18" charset="0"/>
              </a:rPr>
              <a:t> -</a:t>
            </a:r>
            <a:r>
              <a:rPr lang="it-IT" dirty="0" err="1">
                <a:latin typeface="Calibri" panose="020F0502020204030204" pitchFamily="34" charset="0"/>
                <a:ea typeface="Calibri" panose="020F0502020204030204" pitchFamily="34" charset="0"/>
                <a:cs typeface="Times New Roman" panose="02020603050405020304" pitchFamily="18" charset="0"/>
              </a:rPr>
              <a:t>sL</a:t>
            </a:r>
            <a:r>
              <a:rPr lang="it-IT" dirty="0">
                <a:latin typeface="Calibri" panose="020F0502020204030204" pitchFamily="34" charset="0"/>
                <a:ea typeface="Calibri" panose="020F0502020204030204" pitchFamily="34" charset="0"/>
                <a:cs typeface="Times New Roman" panose="02020603050405020304" pitchFamily="18" charset="0"/>
              </a:rPr>
              <a:t> http://ibm.biz/tjbot-bootstrap | sudo </a:t>
            </a:r>
            <a:r>
              <a:rPr lang="it-IT" dirty="0" err="1">
                <a:latin typeface="Calibri" panose="020F0502020204030204" pitchFamily="34" charset="0"/>
                <a:ea typeface="Calibri" panose="020F0502020204030204" pitchFamily="34" charset="0"/>
                <a:cs typeface="Times New Roman" panose="02020603050405020304" pitchFamily="18" charset="0"/>
              </a:rPr>
              <a:t>sh</a:t>
            </a:r>
            <a:r>
              <a:rPr lang="it-IT" dirty="0">
                <a:latin typeface="Calibri" panose="020F0502020204030204" pitchFamily="34" charset="0"/>
                <a:ea typeface="Calibri" panose="020F0502020204030204" pitchFamily="34" charset="0"/>
                <a:cs typeface="Times New Roman" panose="02020603050405020304" pitchFamily="18" charset="0"/>
              </a:rPr>
              <a:t> –</a:t>
            </a:r>
          </a:p>
          <a:p>
            <a:pPr marL="800100" lvl="1" indent="-342900">
              <a:lnSpc>
                <a:spcPct val="107000"/>
              </a:lnSpc>
              <a:buFont typeface="Wingdings" panose="05000000000000000000" pitchFamily="2" charset="2"/>
              <a:buChar char="Ø"/>
            </a:pPr>
            <a:r>
              <a:rPr lang="it-IT" dirty="0">
                <a:latin typeface="Calibri" panose="020F0502020204030204" pitchFamily="34" charset="0"/>
                <a:ea typeface="Calibri" panose="020F0502020204030204" pitchFamily="34" charset="0"/>
                <a:cs typeface="Times New Roman" panose="02020603050405020304" pitchFamily="18" charset="0"/>
              </a:rPr>
              <a:t>(under the </a:t>
            </a:r>
            <a:r>
              <a:rPr lang="it-IT" dirty="0" err="1">
                <a:latin typeface="Calibri" panose="020F0502020204030204" pitchFamily="34" charset="0"/>
                <a:ea typeface="Calibri" panose="020F0502020204030204" pitchFamily="34" charset="0"/>
                <a:cs typeface="Times New Roman" panose="02020603050405020304" pitchFamily="18" charset="0"/>
              </a:rPr>
              <a:t>hood</a:t>
            </a:r>
            <a:r>
              <a:rPr lang="it-IT" dirty="0">
                <a:latin typeface="Calibri" panose="020F0502020204030204" pitchFamily="34" charset="0"/>
                <a:ea typeface="Calibri" panose="020F0502020204030204" pitchFamily="34" charset="0"/>
                <a:cs typeface="Times New Roman" panose="02020603050405020304" pitchFamily="18" charset="0"/>
              </a:rPr>
              <a:t> – check </a:t>
            </a:r>
            <a:r>
              <a:rPr lang="it-IT" dirty="0">
                <a:latin typeface="Calibri" panose="020F0502020204030204" pitchFamily="34" charset="0"/>
                <a:ea typeface="Calibri" panose="020F0502020204030204" pitchFamily="34" charset="0"/>
                <a:cs typeface="Times New Roman" panose="02020603050405020304" pitchFamily="18" charset="0"/>
                <a:hlinkClick r:id="rId4"/>
              </a:rPr>
              <a:t>update</a:t>
            </a:r>
            <a:r>
              <a:rPr lang="it-IT" dirty="0">
                <a:latin typeface="Calibri" panose="020F0502020204030204" pitchFamily="34" charset="0"/>
                <a:ea typeface="Calibri" panose="020F0502020204030204" pitchFamily="34" charset="0"/>
                <a:cs typeface="Times New Roman" panose="02020603050405020304" pitchFamily="18" charset="0"/>
              </a:rPr>
              <a:t>):</a:t>
            </a:r>
          </a:p>
          <a:p>
            <a:pPr marL="895350" lvl="2" indent="-273050">
              <a:lnSpc>
                <a:spcPct val="107000"/>
              </a:lnSpc>
              <a:buFont typeface="Wingdings" panose="05000000000000000000" pitchFamily="2" charset="2"/>
              <a:buChar char="q"/>
            </a:pP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Optional</a:t>
            </a:r>
            <a:r>
              <a:rPr lang="en-GB" sz="1400" dirty="0">
                <a:latin typeface="Calibri" panose="020F0502020204030204" pitchFamily="34" charset="0"/>
                <a:ea typeface="Calibri" panose="020F0502020204030204" pitchFamily="34" charset="0"/>
                <a:cs typeface="Times New Roman" panose="02020603050405020304" pitchFamily="18" charset="0"/>
              </a:rPr>
              <a:t>. Set the hostname of your Raspberry Pi </a:t>
            </a: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(my choice: </a:t>
            </a:r>
            <a:r>
              <a:rPr lang="en-GB" sz="1400"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ASLTJBot</a:t>
            </a: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a:t>
            </a:r>
          </a:p>
          <a:p>
            <a:pPr marL="895350" lvl="2" indent="-273050">
              <a:lnSpc>
                <a:spcPct val="107000"/>
              </a:lnSpc>
              <a:buFont typeface="Wingdings" panose="05000000000000000000" pitchFamily="2" charset="2"/>
              <a:buChar char="q"/>
            </a:pP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Optional</a:t>
            </a:r>
            <a:r>
              <a:rPr lang="en-GB" sz="1400" dirty="0">
                <a:latin typeface="Calibri" panose="020F0502020204030204" pitchFamily="34" charset="0"/>
                <a:ea typeface="Calibri" panose="020F0502020204030204" pitchFamily="34" charset="0"/>
                <a:cs typeface="Times New Roman" panose="02020603050405020304" pitchFamily="18" charset="0"/>
              </a:rPr>
              <a:t>. Disable ipv6. In some networking environments, disabling ipv6 may help your Pi get on the network. </a:t>
            </a: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(N)</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marL="895350" lvl="2" indent="-273050">
              <a:lnSpc>
                <a:spcPct val="107000"/>
              </a:lnSpc>
              <a:buFont typeface="Wingdings" panose="05000000000000000000" pitchFamily="2" charset="2"/>
              <a:buChar char="q"/>
            </a:pP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Optional</a:t>
            </a:r>
            <a:r>
              <a:rPr lang="en-GB" sz="1400" dirty="0">
                <a:latin typeface="Calibri" panose="020F0502020204030204" pitchFamily="34" charset="0"/>
                <a:ea typeface="Calibri" panose="020F0502020204030204" pitchFamily="34" charset="0"/>
                <a:cs typeface="Times New Roman" panose="02020603050405020304" pitchFamily="18" charset="0"/>
              </a:rPr>
              <a:t>. Enable Google DNS. In some networking environments, using Google's nameservers may speed up DNS queries. </a:t>
            </a: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(Y)</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marL="895350" lvl="2" indent="-273050">
              <a:lnSpc>
                <a:spcPct val="107000"/>
              </a:lnSpc>
              <a:buFont typeface="Wingdings" panose="05000000000000000000" pitchFamily="2" charset="2"/>
              <a:buChar char="q"/>
            </a:pP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Optional</a:t>
            </a:r>
            <a:r>
              <a:rPr lang="en-GB" sz="1400" dirty="0">
                <a:latin typeface="Calibri" panose="020F0502020204030204" pitchFamily="34" charset="0"/>
                <a:ea typeface="Calibri" panose="020F0502020204030204" pitchFamily="34" charset="0"/>
                <a:cs typeface="Times New Roman" panose="02020603050405020304" pitchFamily="18" charset="0"/>
              </a:rPr>
              <a:t>. Set the locale to US English (</a:t>
            </a:r>
            <a:r>
              <a:rPr lang="en-GB" sz="1400" dirty="0" err="1">
                <a:latin typeface="Calibri" panose="020F0502020204030204" pitchFamily="34" charset="0"/>
                <a:ea typeface="Calibri" panose="020F0502020204030204" pitchFamily="34" charset="0"/>
                <a:cs typeface="Times New Roman" panose="02020603050405020304" pitchFamily="18" charset="0"/>
              </a:rPr>
              <a:t>en</a:t>
            </a:r>
            <a:r>
              <a:rPr lang="en-GB" sz="1400" dirty="0">
                <a:latin typeface="Calibri" panose="020F0502020204030204" pitchFamily="34" charset="0"/>
                <a:ea typeface="Calibri" panose="020F0502020204030204" pitchFamily="34" charset="0"/>
                <a:cs typeface="Times New Roman" panose="02020603050405020304" pitchFamily="18" charset="0"/>
              </a:rPr>
              <a:t>-US). </a:t>
            </a: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(N)</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marL="895350" lvl="2" indent="-273050">
              <a:lnSpc>
                <a:spcPct val="107000"/>
              </a:lnSpc>
              <a:buFont typeface="Wingdings" panose="05000000000000000000" pitchFamily="2" charset="2"/>
              <a:buChar char="q"/>
            </a:pPr>
            <a:r>
              <a:rPr lang="en-GB" sz="1400" dirty="0">
                <a:latin typeface="Calibri" panose="020F0502020204030204" pitchFamily="34" charset="0"/>
                <a:ea typeface="Calibri" panose="020F0502020204030204" pitchFamily="34" charset="0"/>
                <a:cs typeface="Times New Roman" panose="02020603050405020304" pitchFamily="18" charset="0"/>
              </a:rPr>
              <a:t>Update your Raspberry Pi's operating system software. </a:t>
            </a:r>
            <a:r>
              <a:rPr lang="en-US" sz="1400" b="1" dirty="0">
                <a:latin typeface="Calibri" panose="020F0502020204030204" pitchFamily="34" charset="0"/>
                <a:ea typeface="Calibri" panose="020F0502020204030204" pitchFamily="34" charset="0"/>
                <a:cs typeface="Times New Roman" panose="02020603050405020304" pitchFamily="18" charset="0"/>
              </a:rPr>
              <a:t>Note that this can take a while.</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marL="895350" lvl="2" indent="-273050">
              <a:lnSpc>
                <a:spcPct val="107000"/>
              </a:lnSpc>
              <a:buFont typeface="Wingdings" panose="05000000000000000000" pitchFamily="2" charset="2"/>
              <a:buChar char="q"/>
            </a:pPr>
            <a:r>
              <a:rPr lang="en-GB" sz="1400" dirty="0">
                <a:latin typeface="Calibri" panose="020F0502020204030204" pitchFamily="34" charset="0"/>
                <a:ea typeface="Calibri" panose="020F0502020204030204" pitchFamily="34" charset="0"/>
                <a:cs typeface="Times New Roman" panose="02020603050405020304" pitchFamily="18" charset="0"/>
              </a:rPr>
              <a:t>Install/update Node.js.</a:t>
            </a:r>
          </a:p>
          <a:p>
            <a:pPr marL="895350" lvl="2" indent="-273050">
              <a:lnSpc>
                <a:spcPct val="107000"/>
              </a:lnSpc>
              <a:buFont typeface="Wingdings" panose="05000000000000000000" pitchFamily="2" charset="2"/>
              <a:buChar char="q"/>
            </a:pP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Optional</a:t>
            </a:r>
            <a:r>
              <a:rPr lang="en-GB" sz="1400" dirty="0">
                <a:latin typeface="Calibri" panose="020F0502020204030204" pitchFamily="34" charset="0"/>
                <a:ea typeface="Calibri" panose="020F0502020204030204" pitchFamily="34" charset="0"/>
                <a:cs typeface="Times New Roman" panose="02020603050405020304" pitchFamily="18" charset="0"/>
              </a:rPr>
              <a:t>. Which version of Node.js would you like to install? </a:t>
            </a: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(6)</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marL="895350" lvl="2" indent="-273050">
              <a:lnSpc>
                <a:spcPct val="107000"/>
              </a:lnSpc>
              <a:buFont typeface="Wingdings" panose="05000000000000000000" pitchFamily="2" charset="2"/>
              <a:buChar char="q"/>
            </a:pP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Optional</a:t>
            </a:r>
            <a:r>
              <a:rPr lang="en-GB" sz="1400" dirty="0">
                <a:latin typeface="Calibri" panose="020F0502020204030204" pitchFamily="34" charset="0"/>
                <a:ea typeface="Calibri" panose="020F0502020204030204" pitchFamily="34" charset="0"/>
                <a:cs typeface="Times New Roman" panose="02020603050405020304" pitchFamily="18" charset="0"/>
              </a:rPr>
              <a:t>. Enable the Raspberry Pi camera . </a:t>
            </a: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(y)</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marL="895350" lvl="2" indent="-273050">
              <a:lnSpc>
                <a:spcPct val="107000"/>
              </a:lnSpc>
              <a:buFont typeface="Wingdings" panose="05000000000000000000" pitchFamily="2" charset="2"/>
              <a:buChar char="q"/>
            </a:pPr>
            <a:r>
              <a:rPr lang="en-GB" sz="1400" dirty="0">
                <a:latin typeface="Calibri" panose="020F0502020204030204" pitchFamily="34" charset="0"/>
                <a:ea typeface="Calibri" panose="020F0502020204030204" pitchFamily="34" charset="0"/>
                <a:cs typeface="Times New Roman" panose="02020603050405020304" pitchFamily="18" charset="0"/>
              </a:rPr>
              <a:t>Clone the TJBot project from Git. </a:t>
            </a: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default location </a:t>
            </a:r>
            <a:r>
              <a:rPr lang="en-GB" sz="1400" dirty="0">
                <a:latin typeface="Calibri" panose="020F0502020204030204" pitchFamily="34" charset="0"/>
                <a:ea typeface="Calibri" panose="020F0502020204030204" pitchFamily="34" charset="0"/>
                <a:cs typeface="Times New Roman" panose="02020603050405020304" pitchFamily="18" charset="0"/>
              </a:rPr>
              <a:t>for the </a:t>
            </a:r>
            <a:r>
              <a:rPr lang="en-GB" sz="1400" dirty="0" err="1">
                <a:latin typeface="Calibri" panose="020F0502020204030204" pitchFamily="34" charset="0"/>
                <a:ea typeface="Calibri" panose="020F0502020204030204" pitchFamily="34" charset="0"/>
                <a:cs typeface="Times New Roman" panose="02020603050405020304" pitchFamily="18" charset="0"/>
              </a:rPr>
              <a:t>tjbot</a:t>
            </a:r>
            <a:r>
              <a:rPr lang="en-GB" sz="1400" dirty="0">
                <a:latin typeface="Calibri" panose="020F0502020204030204" pitchFamily="34" charset="0"/>
                <a:ea typeface="Calibri" panose="020F0502020204030204" pitchFamily="34" charset="0"/>
                <a:cs typeface="Times New Roman" panose="02020603050405020304" pitchFamily="18" charset="0"/>
              </a:rPr>
              <a:t> project is on your Desktop so it is easy to access. You may clone it to any directory you like.</a:t>
            </a:r>
          </a:p>
          <a:p>
            <a:pPr marL="895350" lvl="2" indent="-273050">
              <a:lnSpc>
                <a:spcPct val="107000"/>
              </a:lnSpc>
              <a:buFont typeface="Wingdings" panose="05000000000000000000" pitchFamily="2" charset="2"/>
              <a:buChar char="q"/>
            </a:pP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Optional</a:t>
            </a:r>
            <a:r>
              <a:rPr lang="en-GB" sz="1400" dirty="0">
                <a:latin typeface="Calibri" panose="020F0502020204030204" pitchFamily="34" charset="0"/>
                <a:ea typeface="Calibri" panose="020F0502020204030204" pitchFamily="34" charset="0"/>
                <a:cs typeface="Times New Roman" panose="02020603050405020304" pitchFamily="18" charset="0"/>
              </a:rPr>
              <a:t>. Disable the audio kernel modules. In order for the LED to work, we need to disable certain kernel modules to avoid a conflict with the built-in audio jack. If you plan to use the built-in audio jack, we recommend NOT disabling the sound kernel modules . </a:t>
            </a:r>
            <a:r>
              <a:rPr lang="en-GB"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(Y)</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marL="895350" lvl="2" indent="-273050">
              <a:lnSpc>
                <a:spcPct val="107000"/>
              </a:lnSpc>
              <a:buFont typeface="Wingdings" panose="05000000000000000000" pitchFamily="2" charset="2"/>
              <a:buChar char="q"/>
            </a:pPr>
            <a:r>
              <a:rPr lang="en-GB" sz="1400" b="1" dirty="0">
                <a:latin typeface="Calibri" panose="020F0502020204030204" pitchFamily="34" charset="0"/>
                <a:ea typeface="Calibri" panose="020F0502020204030204" pitchFamily="34" charset="0"/>
                <a:cs typeface="Times New Roman" panose="02020603050405020304" pitchFamily="18" charset="0"/>
              </a:rPr>
              <a:t>Restart!</a:t>
            </a:r>
            <a:r>
              <a:rPr lang="en-GB" sz="1400" dirty="0">
                <a:latin typeface="Calibri" panose="020F0502020204030204" pitchFamily="34" charset="0"/>
                <a:ea typeface="Calibri" panose="020F0502020204030204" pitchFamily="34" charset="0"/>
                <a:cs typeface="Times New Roman" panose="02020603050405020304" pitchFamily="18" charset="0"/>
              </a:rPr>
              <a:t> (we run the tests after a reboot)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19C13F6-11C2-4D39-8C46-B083A9EF6B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54684" y="1557892"/>
            <a:ext cx="1491345" cy="1631523"/>
          </a:xfrm>
          <a:prstGeom prst="rect">
            <a:avLst/>
          </a:prstGeom>
        </p:spPr>
      </p:pic>
      <p:sp>
        <p:nvSpPr>
          <p:cNvPr id="6" name="Not Equal 5">
            <a:extLst>
              <a:ext uri="{FF2B5EF4-FFF2-40B4-BE49-F238E27FC236}">
                <a16:creationId xmlns:a16="http://schemas.microsoft.com/office/drawing/2014/main" id="{78A61A3C-D376-4E50-AD16-F5178C6544CE}"/>
              </a:ext>
            </a:extLst>
          </p:cNvPr>
          <p:cNvSpPr/>
          <p:nvPr/>
        </p:nvSpPr>
        <p:spPr>
          <a:xfrm>
            <a:off x="8814866" y="898966"/>
            <a:ext cx="331006" cy="223575"/>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9391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91CC1522-D42C-4B12-B21A-DD20AF3308CB}"/>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3600" spc="-1" dirty="0">
                <a:solidFill>
                  <a:srgbClr val="000000"/>
                </a:solidFill>
                <a:uFill>
                  <a:solidFill>
                    <a:srgbClr val="FFFFFF"/>
                  </a:solidFill>
                </a:uFill>
                <a:latin typeface="IBM Plex Sans SemiBold"/>
                <a:ea typeface="Andale Mono"/>
                <a:cs typeface="IBM Plex Sans SemiBold"/>
              </a:rPr>
              <a:t>Test TJBot hardware</a:t>
            </a:r>
            <a:endParaRPr lang="en-US" sz="1050" spc="-1" dirty="0">
              <a:solidFill>
                <a:srgbClr val="000000"/>
              </a:solidFill>
              <a:uFill>
                <a:solidFill>
                  <a:srgbClr val="FFFFFF"/>
                </a:solidFill>
              </a:uFill>
              <a:latin typeface="IBM Plex Sans SemiBold"/>
              <a:cs typeface="IBM Plex Sans SemiBold"/>
            </a:endParaRPr>
          </a:p>
        </p:txBody>
      </p:sp>
      <p:sp>
        <p:nvSpPr>
          <p:cNvPr id="3" name="Rectangle 2">
            <a:extLst>
              <a:ext uri="{FF2B5EF4-FFF2-40B4-BE49-F238E27FC236}">
                <a16:creationId xmlns:a16="http://schemas.microsoft.com/office/drawing/2014/main" id="{68D3B16A-6659-4296-9CD2-959BE1F86A1D}"/>
              </a:ext>
            </a:extLst>
          </p:cNvPr>
          <p:cNvSpPr/>
          <p:nvPr/>
        </p:nvSpPr>
        <p:spPr>
          <a:xfrm>
            <a:off x="65313" y="1502639"/>
            <a:ext cx="9002488" cy="4900059"/>
          </a:xfrm>
          <a:prstGeom prst="rect">
            <a:avLst/>
          </a:prstGeom>
        </p:spPr>
        <p:txBody>
          <a:bodyPr wrap="square">
            <a:spAutoFit/>
          </a:bodyPr>
          <a:lstStyle/>
          <a:p>
            <a:pPr marL="342900" indent="-342900">
              <a:lnSpc>
                <a:spcPct val="107000"/>
              </a:lnSpc>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Connect to Raspberry (using local keyboard/screen, VNC or SSH)</a:t>
            </a:r>
          </a:p>
          <a:p>
            <a:pPr marL="342900" indent="-342900">
              <a:lnSpc>
                <a:spcPct val="107000"/>
              </a:lnSpc>
              <a:spcAft>
                <a:spcPts val="0"/>
              </a:spcAft>
              <a:buFont typeface="Arial" panose="020B0604020202020204" pitchFamily="34" charset="0"/>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Install TJBot test prerequisite.</a:t>
            </a:r>
          </a:p>
          <a:p>
            <a:pPr marL="342900" indent="-342900">
              <a:lnSpc>
                <a:spcPct val="107000"/>
              </a:lnSpc>
              <a:spcAft>
                <a:spcPts val="0"/>
              </a:spcAft>
              <a:buFont typeface="Arial" panose="020B0604020202020204" pitchFamily="34" charset="0"/>
              <a:buChar char="•"/>
            </a:pPr>
            <a:r>
              <a:rPr lang="en-GB" dirty="0"/>
              <a:t>This command assumes you have cloned the </a:t>
            </a:r>
            <a:r>
              <a:rPr lang="en-GB" dirty="0" err="1"/>
              <a:t>tjbot</a:t>
            </a:r>
            <a:r>
              <a:rPr lang="en-GB" dirty="0"/>
              <a:t> git repository to your Desktop.</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Ø"/>
            </a:pPr>
            <a:r>
              <a:rPr lang="en-US" sz="1400" dirty="0" err="1"/>
              <a:t>npm</a:t>
            </a:r>
            <a:r>
              <a:rPr lang="en-US" sz="1400" dirty="0"/>
              <a:t> install ~/Desktop/</a:t>
            </a:r>
            <a:r>
              <a:rPr lang="en-US" sz="1400" dirty="0" err="1"/>
              <a:t>tjbot</a:t>
            </a:r>
            <a:r>
              <a:rPr lang="en-US" sz="1400" dirty="0"/>
              <a:t>/bootstrap/tests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0"/>
              </a:spcAft>
              <a:buFont typeface="Arial" panose="020B0604020202020204" pitchFamily="34" charset="0"/>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Go in bootstrap directory:</a:t>
            </a:r>
          </a:p>
          <a:p>
            <a:pPr marL="800100" lvl="1" indent="-342900">
              <a:lnSpc>
                <a:spcPct val="107000"/>
              </a:lnSpc>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Times New Roman" panose="02020603050405020304" pitchFamily="18" charset="0"/>
              </a:rPr>
              <a:t>cd ~/Desktop/</a:t>
            </a:r>
            <a:r>
              <a:rPr lang="it-IT" sz="1400" dirty="0" err="1">
                <a:latin typeface="Calibri" panose="020F0502020204030204" pitchFamily="34" charset="0"/>
                <a:ea typeface="Calibri" panose="020F0502020204030204" pitchFamily="34" charset="0"/>
                <a:cs typeface="Times New Roman" panose="02020603050405020304" pitchFamily="18" charset="0"/>
              </a:rPr>
              <a:t>tjbot</a:t>
            </a:r>
            <a:r>
              <a:rPr lang="it-IT" sz="1400" dirty="0">
                <a:latin typeface="Calibri" panose="020F0502020204030204" pitchFamily="34" charset="0"/>
                <a:ea typeface="Calibri" panose="020F0502020204030204" pitchFamily="34" charset="0"/>
                <a:cs typeface="Times New Roman" panose="02020603050405020304" pitchFamily="18" charset="0"/>
              </a:rPr>
              <a:t>/bootstrap</a:t>
            </a:r>
          </a:p>
          <a:p>
            <a:pPr marL="342900" indent="-342900">
              <a:lnSpc>
                <a:spcPct val="107000"/>
              </a:lnSpc>
              <a:spcAft>
                <a:spcPts val="0"/>
              </a:spcAft>
              <a:buFont typeface="Arial" panose="020B0604020202020204" pitchFamily="34" charset="0"/>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Run full comprehensive tests for TJBot:</a:t>
            </a:r>
          </a:p>
          <a:p>
            <a:pPr marL="800100" lvl="1" indent="-342900">
              <a:lnSpc>
                <a:spcPct val="107000"/>
              </a:lnSpc>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Times New Roman" panose="02020603050405020304" pitchFamily="18" charset="0"/>
              </a:rPr>
              <a:t>./runTests.sh</a:t>
            </a:r>
          </a:p>
          <a:p>
            <a:pPr marL="342900" indent="-342900">
              <a:lnSpc>
                <a:spcPct val="107000"/>
              </a:lnSpc>
              <a:spcAft>
                <a:spcPts val="0"/>
              </a:spcAft>
              <a:buFont typeface="Arial" panose="020B0604020202020204" pitchFamily="34" charset="0"/>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Or Run single test launching specific script:</a:t>
            </a:r>
          </a:p>
          <a:p>
            <a:pPr marL="800100" lvl="1" indent="-342900">
              <a:lnSpc>
                <a:spcPct val="107000"/>
              </a:lnSpc>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Times New Roman" panose="02020603050405020304" pitchFamily="18" charset="0"/>
              </a:rPr>
              <a:t>cd ~/Desktop/</a:t>
            </a:r>
            <a:r>
              <a:rPr lang="it-IT" sz="1400" dirty="0" err="1">
                <a:latin typeface="Calibri" panose="020F0502020204030204" pitchFamily="34" charset="0"/>
                <a:ea typeface="Calibri" panose="020F0502020204030204" pitchFamily="34" charset="0"/>
                <a:cs typeface="Times New Roman" panose="02020603050405020304" pitchFamily="18" charset="0"/>
              </a:rPr>
              <a:t>tjbot</a:t>
            </a:r>
            <a:r>
              <a:rPr lang="it-IT" sz="1400" dirty="0">
                <a:latin typeface="Calibri" panose="020F0502020204030204" pitchFamily="34" charset="0"/>
                <a:ea typeface="Calibri" panose="020F0502020204030204" pitchFamily="34" charset="0"/>
                <a:cs typeface="Times New Roman" panose="02020603050405020304" pitchFamily="18" charset="0"/>
              </a:rPr>
              <a:t>/bootstrap/</a:t>
            </a:r>
            <a:r>
              <a:rPr lang="it-IT" sz="1400" dirty="0" err="1">
                <a:latin typeface="Calibri" panose="020F0502020204030204" pitchFamily="34" charset="0"/>
                <a:ea typeface="Calibri" panose="020F0502020204030204" pitchFamily="34" charset="0"/>
                <a:cs typeface="Times New Roman" panose="02020603050405020304" pitchFamily="18" charset="0"/>
              </a:rPr>
              <a:t>tests</a:t>
            </a:r>
            <a:endParaRPr lang="it-IT"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Times New Roman" panose="02020603050405020304" pitchFamily="18" charset="0"/>
              </a:rPr>
              <a:t>sudo </a:t>
            </a:r>
            <a:r>
              <a:rPr lang="it-IT" sz="1400" dirty="0" err="1">
                <a:latin typeface="Calibri" panose="020F0502020204030204" pitchFamily="34" charset="0"/>
                <a:ea typeface="Calibri" panose="020F0502020204030204" pitchFamily="34" charset="0"/>
                <a:cs typeface="Times New Roman" panose="02020603050405020304" pitchFamily="18" charset="0"/>
              </a:rPr>
              <a:t>node</a:t>
            </a:r>
            <a:r>
              <a:rPr lang="it-IT" sz="1400" dirty="0">
                <a:latin typeface="Calibri" panose="020F0502020204030204" pitchFamily="34" charset="0"/>
                <a:ea typeface="Calibri" panose="020F0502020204030204" pitchFamily="34" charset="0"/>
                <a:cs typeface="Times New Roman" panose="02020603050405020304" pitchFamily="18" charset="0"/>
              </a:rPr>
              <a:t> test.camera.js</a:t>
            </a:r>
          </a:p>
          <a:p>
            <a:pPr marL="800100" lvl="1" indent="-342900">
              <a:lnSpc>
                <a:spcPct val="107000"/>
              </a:lnSpc>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Times New Roman" panose="02020603050405020304" pitchFamily="18" charset="0"/>
              </a:rPr>
              <a:t>sudo </a:t>
            </a:r>
            <a:r>
              <a:rPr lang="it-IT" sz="1400" dirty="0" err="1">
                <a:latin typeface="Calibri" panose="020F0502020204030204" pitchFamily="34" charset="0"/>
                <a:ea typeface="Calibri" panose="020F0502020204030204" pitchFamily="34" charset="0"/>
                <a:cs typeface="Times New Roman" panose="02020603050405020304" pitchFamily="18" charset="0"/>
              </a:rPr>
              <a:t>node</a:t>
            </a:r>
            <a:r>
              <a:rPr lang="it-IT" sz="1400" dirty="0">
                <a:latin typeface="Calibri" panose="020F0502020204030204" pitchFamily="34" charset="0"/>
                <a:ea typeface="Calibri" panose="020F0502020204030204" pitchFamily="34" charset="0"/>
                <a:cs typeface="Times New Roman" panose="02020603050405020304" pitchFamily="18" charset="0"/>
              </a:rPr>
              <a:t> test.led.js</a:t>
            </a:r>
          </a:p>
          <a:p>
            <a:pPr marL="800100" lvl="1" indent="-342900">
              <a:lnSpc>
                <a:spcPct val="107000"/>
              </a:lnSpc>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Times New Roman" panose="02020603050405020304" pitchFamily="18" charset="0"/>
              </a:rPr>
              <a:t>sudo </a:t>
            </a:r>
            <a:r>
              <a:rPr lang="it-IT" sz="1400" dirty="0" err="1">
                <a:latin typeface="Calibri" panose="020F0502020204030204" pitchFamily="34" charset="0"/>
                <a:ea typeface="Calibri" panose="020F0502020204030204" pitchFamily="34" charset="0"/>
                <a:cs typeface="Times New Roman" panose="02020603050405020304" pitchFamily="18" charset="0"/>
              </a:rPr>
              <a:t>node</a:t>
            </a:r>
            <a:r>
              <a:rPr lang="it-IT" sz="1400" dirty="0">
                <a:latin typeface="Calibri" panose="020F0502020204030204" pitchFamily="34" charset="0"/>
                <a:ea typeface="Calibri" panose="020F0502020204030204" pitchFamily="34" charset="0"/>
                <a:cs typeface="Times New Roman" panose="02020603050405020304" pitchFamily="18" charset="0"/>
              </a:rPr>
              <a:t> test.servo.js</a:t>
            </a:r>
          </a:p>
          <a:p>
            <a:pPr marL="800100" lvl="1" indent="-342900">
              <a:lnSpc>
                <a:spcPct val="107000"/>
              </a:lnSpc>
              <a:buFont typeface="Wingdings" panose="05000000000000000000" pitchFamily="2" charset="2"/>
              <a:buChar char="Ø"/>
            </a:pPr>
            <a:r>
              <a:rPr lang="it-IT" sz="1400" dirty="0">
                <a:latin typeface="Calibri" panose="020F0502020204030204" pitchFamily="34" charset="0"/>
                <a:ea typeface="Calibri" panose="020F0502020204030204" pitchFamily="34" charset="0"/>
                <a:cs typeface="Times New Roman" panose="02020603050405020304" pitchFamily="18" charset="0"/>
              </a:rPr>
              <a:t>sudo </a:t>
            </a:r>
            <a:r>
              <a:rPr lang="it-IT" sz="1400" dirty="0" err="1">
                <a:latin typeface="Calibri" panose="020F0502020204030204" pitchFamily="34" charset="0"/>
                <a:ea typeface="Calibri" panose="020F0502020204030204" pitchFamily="34" charset="0"/>
                <a:cs typeface="Times New Roman" panose="02020603050405020304" pitchFamily="18" charset="0"/>
              </a:rPr>
              <a:t>node</a:t>
            </a:r>
            <a:r>
              <a:rPr lang="it-IT" sz="1400" dirty="0">
                <a:latin typeface="Calibri" panose="020F0502020204030204" pitchFamily="34" charset="0"/>
                <a:ea typeface="Calibri" panose="020F0502020204030204" pitchFamily="34" charset="0"/>
                <a:cs typeface="Times New Roman" panose="02020603050405020304" pitchFamily="18" charset="0"/>
              </a:rPr>
              <a:t> test.speaker.js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F7457E1E-7CEC-4BD7-BC5F-0F918AE0932F}"/>
              </a:ext>
            </a:extLst>
          </p:cNvPr>
          <p:cNvSpPr/>
          <p:nvPr/>
        </p:nvSpPr>
        <p:spPr>
          <a:xfrm>
            <a:off x="3861935" y="6014851"/>
            <a:ext cx="2602933" cy="830997"/>
          </a:xfrm>
          <a:prstGeom prst="rect">
            <a:avLst/>
          </a:prstGeom>
        </p:spPr>
        <p:txBody>
          <a:bodyPr wrap="square">
            <a:spAutoFit/>
          </a:bodyPr>
          <a:lstStyle/>
          <a:p>
            <a:pPr algn="r"/>
            <a:r>
              <a:rPr lang="en-GB" sz="1200" dirty="0">
                <a:hlinkClick r:id="rId3" action="ppaction://hlinksldjump"/>
              </a:rPr>
              <a:t>If you experience issues, check troubleshooting session</a:t>
            </a:r>
            <a:r>
              <a:rPr lang="en-GB" sz="1200" dirty="0"/>
              <a:t> …</a:t>
            </a:r>
          </a:p>
          <a:p>
            <a:pPr algn="r"/>
            <a:r>
              <a:rPr lang="en-GB" sz="1200" dirty="0"/>
              <a:t>or search on internet…</a:t>
            </a:r>
          </a:p>
          <a:p>
            <a:pPr algn="r"/>
            <a:r>
              <a:rPr lang="en-GB" sz="1200" dirty="0"/>
              <a:t>or call your friends!</a:t>
            </a:r>
          </a:p>
        </p:txBody>
      </p:sp>
      <p:pic>
        <p:nvPicPr>
          <p:cNvPr id="7" name="Picture 6" descr="A circuit board with a cake&#10;&#10;Description generated with high confidence">
            <a:extLst>
              <a:ext uri="{FF2B5EF4-FFF2-40B4-BE49-F238E27FC236}">
                <a16:creationId xmlns:a16="http://schemas.microsoft.com/office/drawing/2014/main" id="{77DC4AD2-6C5B-485D-B905-C94732C1C0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94236" y="2793946"/>
            <a:ext cx="4484451" cy="2522503"/>
          </a:xfrm>
          <a:prstGeom prst="rect">
            <a:avLst/>
          </a:prstGeom>
        </p:spPr>
      </p:pic>
      <p:pic>
        <p:nvPicPr>
          <p:cNvPr id="8" name="Picture 7">
            <a:extLst>
              <a:ext uri="{FF2B5EF4-FFF2-40B4-BE49-F238E27FC236}">
                <a16:creationId xmlns:a16="http://schemas.microsoft.com/office/drawing/2014/main" id="{01D06BAE-611E-41D2-94D2-31628B955C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77143" y="5372264"/>
            <a:ext cx="2602933" cy="1446837"/>
          </a:xfrm>
          <a:prstGeom prst="rect">
            <a:avLst/>
          </a:prstGeom>
        </p:spPr>
      </p:pic>
      <p:sp>
        <p:nvSpPr>
          <p:cNvPr id="10" name="Not Equal 9">
            <a:extLst>
              <a:ext uri="{FF2B5EF4-FFF2-40B4-BE49-F238E27FC236}">
                <a16:creationId xmlns:a16="http://schemas.microsoft.com/office/drawing/2014/main" id="{8409E2CB-C5FB-4898-8995-6F638A7EB749}"/>
              </a:ext>
            </a:extLst>
          </p:cNvPr>
          <p:cNvSpPr/>
          <p:nvPr/>
        </p:nvSpPr>
        <p:spPr>
          <a:xfrm>
            <a:off x="8814866" y="898966"/>
            <a:ext cx="331006" cy="223575"/>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92049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F7A2E446-F2C5-493B-B911-404D98C7774B}"/>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3600" spc="-1" dirty="0">
                <a:solidFill>
                  <a:srgbClr val="000000"/>
                </a:solidFill>
                <a:uFill>
                  <a:solidFill>
                    <a:srgbClr val="FFFFFF"/>
                  </a:solidFill>
                </a:uFill>
                <a:latin typeface="IBM Plex Sans SemiBold"/>
                <a:ea typeface="Andale Mono"/>
                <a:cs typeface="IBM Plex Sans SemiBold"/>
              </a:rPr>
              <a:t>And now, choose your path!!!</a:t>
            </a:r>
            <a:endParaRPr lang="en-US" sz="1050" spc="-1" dirty="0">
              <a:solidFill>
                <a:srgbClr val="000000"/>
              </a:solidFill>
              <a:uFill>
                <a:solidFill>
                  <a:srgbClr val="FFFFFF"/>
                </a:solidFill>
              </a:uFill>
              <a:latin typeface="IBM Plex Sans SemiBold"/>
              <a:cs typeface="IBM Plex Sans SemiBold"/>
            </a:endParaRPr>
          </a:p>
        </p:txBody>
      </p:sp>
      <p:pic>
        <p:nvPicPr>
          <p:cNvPr id="3" name="Picture 2">
            <a:hlinkClick r:id="rId2" action="ppaction://hlinksldjump"/>
            <a:extLst>
              <a:ext uri="{FF2B5EF4-FFF2-40B4-BE49-F238E27FC236}">
                <a16:creationId xmlns:a16="http://schemas.microsoft.com/office/drawing/2014/main" id="{9738C642-206B-4A32-ABE5-04DA50C001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201" y="1599244"/>
            <a:ext cx="2661557" cy="2661557"/>
          </a:xfrm>
          <a:prstGeom prst="ellipse">
            <a:avLst/>
          </a:prstGeom>
        </p:spPr>
      </p:pic>
      <p:pic>
        <p:nvPicPr>
          <p:cNvPr id="4" name="Picture 3">
            <a:hlinkClick r:id="rId4" action="ppaction://hlinksldjump"/>
            <a:extLst>
              <a:ext uri="{FF2B5EF4-FFF2-40B4-BE49-F238E27FC236}">
                <a16:creationId xmlns:a16="http://schemas.microsoft.com/office/drawing/2014/main" id="{52839229-33F3-4F01-8E52-D7957080772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82443" y="3200908"/>
            <a:ext cx="2661557" cy="2661557"/>
          </a:xfrm>
          <a:prstGeom prst="ellipse">
            <a:avLst/>
          </a:prstGeom>
        </p:spPr>
      </p:pic>
      <p:pic>
        <p:nvPicPr>
          <p:cNvPr id="5" name="Picture 4">
            <a:hlinkClick r:id="rId6" action="ppaction://hlinksldjump"/>
            <a:extLst>
              <a:ext uri="{FF2B5EF4-FFF2-40B4-BE49-F238E27FC236}">
                <a16:creationId xmlns:a16="http://schemas.microsoft.com/office/drawing/2014/main" id="{A22ADBCE-27A6-4CF3-84D1-2435D0823AD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968420" y="4000693"/>
            <a:ext cx="2661558" cy="2661558"/>
          </a:xfrm>
          <a:prstGeom prst="ellipse">
            <a:avLst/>
          </a:prstGeom>
        </p:spPr>
      </p:pic>
      <p:sp>
        <p:nvSpPr>
          <p:cNvPr id="6" name="TextBox 5">
            <a:extLst>
              <a:ext uri="{FF2B5EF4-FFF2-40B4-BE49-F238E27FC236}">
                <a16:creationId xmlns:a16="http://schemas.microsoft.com/office/drawing/2014/main" id="{D42D46F7-B822-4FCE-A888-CA9DC59258E5}"/>
              </a:ext>
            </a:extLst>
          </p:cNvPr>
          <p:cNvSpPr txBox="1"/>
          <p:nvPr/>
        </p:nvSpPr>
        <p:spPr>
          <a:xfrm>
            <a:off x="2607836" y="1804509"/>
            <a:ext cx="4765730" cy="523220"/>
          </a:xfrm>
          <a:prstGeom prst="rect">
            <a:avLst/>
          </a:prstGeom>
          <a:noFill/>
        </p:spPr>
        <p:txBody>
          <a:bodyPr wrap="square" rtlCol="0">
            <a:spAutoFit/>
          </a:bodyPr>
          <a:lstStyle/>
          <a:p>
            <a:pPr marL="174625" indent="-174625"/>
            <a:r>
              <a:rPr lang="it-IT" sz="2800" b="1" dirty="0">
                <a:latin typeface="Kristen ITC" panose="03050502040202030202" pitchFamily="66" charset="0"/>
              </a:rPr>
              <a:t>Use TJBot with «</a:t>
            </a:r>
            <a:r>
              <a:rPr lang="it-IT" sz="2800" b="1" dirty="0" err="1">
                <a:latin typeface="Kristen ITC" panose="03050502040202030202" pitchFamily="66" charset="0"/>
              </a:rPr>
              <a:t>recipes</a:t>
            </a:r>
            <a:r>
              <a:rPr lang="it-IT" sz="2800" b="1" dirty="0">
                <a:latin typeface="Kristen ITC" panose="03050502040202030202" pitchFamily="66" charset="0"/>
              </a:rPr>
              <a:t>»</a:t>
            </a:r>
            <a:endParaRPr lang="en-US" sz="2800" b="1" dirty="0">
              <a:latin typeface="Kristen ITC" panose="03050502040202030202" pitchFamily="66" charset="0"/>
            </a:endParaRPr>
          </a:p>
        </p:txBody>
      </p:sp>
      <p:sp>
        <p:nvSpPr>
          <p:cNvPr id="7" name="TextBox 6">
            <a:extLst>
              <a:ext uri="{FF2B5EF4-FFF2-40B4-BE49-F238E27FC236}">
                <a16:creationId xmlns:a16="http://schemas.microsoft.com/office/drawing/2014/main" id="{BDB4F464-06F3-4A01-90DE-7AB72DF52A96}"/>
              </a:ext>
            </a:extLst>
          </p:cNvPr>
          <p:cNvSpPr txBox="1"/>
          <p:nvPr/>
        </p:nvSpPr>
        <p:spPr>
          <a:xfrm>
            <a:off x="4112494" y="2915312"/>
            <a:ext cx="3009316" cy="1384995"/>
          </a:xfrm>
          <a:prstGeom prst="rect">
            <a:avLst/>
          </a:prstGeom>
          <a:noFill/>
        </p:spPr>
        <p:txBody>
          <a:bodyPr wrap="square" rtlCol="0">
            <a:spAutoFit/>
          </a:bodyPr>
          <a:lstStyle/>
          <a:p>
            <a:r>
              <a:rPr lang="it-IT" sz="2800" b="1" dirty="0">
                <a:latin typeface="Kristen ITC" panose="03050502040202030202" pitchFamily="66" charset="0"/>
              </a:rPr>
              <a:t>Compose TJBot </a:t>
            </a:r>
            <a:r>
              <a:rPr lang="it-IT" sz="2800" b="1" dirty="0" err="1">
                <a:latin typeface="Kristen ITC" panose="03050502040202030202" pitchFamily="66" charset="0"/>
              </a:rPr>
              <a:t>behavior</a:t>
            </a:r>
            <a:r>
              <a:rPr lang="it-IT" sz="2800" b="1" dirty="0">
                <a:latin typeface="Kristen ITC" panose="03050502040202030202" pitchFamily="66" charset="0"/>
              </a:rPr>
              <a:t> with «</a:t>
            </a:r>
            <a:r>
              <a:rPr lang="it-IT" sz="2800" b="1" dirty="0" err="1">
                <a:latin typeface="Kristen ITC" panose="03050502040202030202" pitchFamily="66" charset="0"/>
              </a:rPr>
              <a:t>blocks</a:t>
            </a:r>
            <a:r>
              <a:rPr lang="it-IT" sz="2800" b="1" dirty="0">
                <a:latin typeface="Kristen ITC" panose="03050502040202030202" pitchFamily="66" charset="0"/>
              </a:rPr>
              <a:t>»</a:t>
            </a:r>
            <a:endParaRPr lang="en-US" sz="2800" b="1" dirty="0">
              <a:latin typeface="Kristen ITC" panose="03050502040202030202" pitchFamily="66" charset="0"/>
            </a:endParaRPr>
          </a:p>
        </p:txBody>
      </p:sp>
      <p:sp>
        <p:nvSpPr>
          <p:cNvPr id="8" name="TextBox 7">
            <a:extLst>
              <a:ext uri="{FF2B5EF4-FFF2-40B4-BE49-F238E27FC236}">
                <a16:creationId xmlns:a16="http://schemas.microsoft.com/office/drawing/2014/main" id="{F35F7212-CABF-4944-9DA8-33D761BB2CCF}"/>
              </a:ext>
            </a:extLst>
          </p:cNvPr>
          <p:cNvSpPr txBox="1"/>
          <p:nvPr/>
        </p:nvSpPr>
        <p:spPr>
          <a:xfrm>
            <a:off x="180201" y="5663166"/>
            <a:ext cx="2439886" cy="954107"/>
          </a:xfrm>
          <a:prstGeom prst="rect">
            <a:avLst/>
          </a:prstGeom>
          <a:noFill/>
        </p:spPr>
        <p:txBody>
          <a:bodyPr wrap="square" rtlCol="0">
            <a:spAutoFit/>
          </a:bodyPr>
          <a:lstStyle/>
          <a:p>
            <a:pPr marL="803275" indent="-531813"/>
            <a:r>
              <a:rPr lang="it-IT" sz="2800" b="1" dirty="0">
                <a:latin typeface="Kristen ITC" panose="03050502040202030202" pitchFamily="66" charset="0"/>
              </a:rPr>
              <a:t>Program TJBot </a:t>
            </a:r>
            <a:endParaRPr lang="en-US" sz="2800" b="1" dirty="0">
              <a:latin typeface="Kristen ITC" panose="03050502040202030202" pitchFamily="66" charset="0"/>
            </a:endParaRPr>
          </a:p>
        </p:txBody>
      </p:sp>
      <p:pic>
        <p:nvPicPr>
          <p:cNvPr id="11" name="Picture 10">
            <a:hlinkClick r:id="rId8" action="ppaction://hlinksldjump"/>
            <a:extLst>
              <a:ext uri="{FF2B5EF4-FFF2-40B4-BE49-F238E27FC236}">
                <a16:creationId xmlns:a16="http://schemas.microsoft.com/office/drawing/2014/main" id="{F75D0A0D-6460-489B-BA1D-9578872A82D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9522"/>
          <a:stretch/>
        </p:blipFill>
        <p:spPr>
          <a:xfrm>
            <a:off x="4990036" y="5262578"/>
            <a:ext cx="1355811" cy="1441376"/>
          </a:xfrm>
          <a:prstGeom prst="ellipse">
            <a:avLst/>
          </a:prstGeom>
        </p:spPr>
      </p:pic>
      <p:sp>
        <p:nvSpPr>
          <p:cNvPr id="12" name="TextBox 11">
            <a:extLst>
              <a:ext uri="{FF2B5EF4-FFF2-40B4-BE49-F238E27FC236}">
                <a16:creationId xmlns:a16="http://schemas.microsoft.com/office/drawing/2014/main" id="{6FA93CDD-3BC6-4590-A8B2-32704517D38E}"/>
              </a:ext>
            </a:extLst>
          </p:cNvPr>
          <p:cNvSpPr txBox="1"/>
          <p:nvPr/>
        </p:nvSpPr>
        <p:spPr>
          <a:xfrm>
            <a:off x="5897335" y="6164644"/>
            <a:ext cx="3066463" cy="523220"/>
          </a:xfrm>
          <a:prstGeom prst="rect">
            <a:avLst/>
          </a:prstGeom>
          <a:noFill/>
        </p:spPr>
        <p:txBody>
          <a:bodyPr wrap="square" rtlCol="0">
            <a:spAutoFit/>
          </a:bodyPr>
          <a:lstStyle/>
          <a:p>
            <a:r>
              <a:rPr lang="it-IT" sz="2800" b="1" dirty="0" err="1">
                <a:latin typeface="Kristen ITC" panose="03050502040202030202" pitchFamily="66" charset="0"/>
              </a:rPr>
              <a:t>Troubleshooting</a:t>
            </a:r>
            <a:endParaRPr lang="en-US" sz="2800" b="1" dirty="0">
              <a:latin typeface="Kristen ITC" panose="03050502040202030202" pitchFamily="66" charset="0"/>
            </a:endParaRPr>
          </a:p>
        </p:txBody>
      </p:sp>
      <p:sp>
        <p:nvSpPr>
          <p:cNvPr id="13" name="Plus Sign 12">
            <a:extLst>
              <a:ext uri="{FF2B5EF4-FFF2-40B4-BE49-F238E27FC236}">
                <a16:creationId xmlns:a16="http://schemas.microsoft.com/office/drawing/2014/main" id="{B66227B0-F26C-4914-A586-BE0066E01A6A}"/>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2412436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US" sz="3600" spc="-1" dirty="0">
                <a:solidFill>
                  <a:srgbClr val="000000"/>
                </a:solidFill>
                <a:uFill>
                  <a:solidFill>
                    <a:srgbClr val="FFFFFF"/>
                  </a:solidFill>
                </a:uFill>
                <a:latin typeface="IBM Plex Sans SemiBold"/>
                <a:ea typeface="Andale Mono"/>
                <a:cs typeface="IBM Plex Sans SemiBold"/>
              </a:rPr>
              <a:t>“Cook” applying recipes</a:t>
            </a:r>
            <a:endParaRPr lang="en-US" sz="1050" spc="-1" dirty="0">
              <a:solidFill>
                <a:srgbClr val="000000"/>
              </a:solidFill>
              <a:uFill>
                <a:solidFill>
                  <a:srgbClr val="FFFFFF"/>
                </a:solidFill>
              </a:uFill>
              <a:latin typeface="IBM Plex Sans SemiBold"/>
              <a:cs typeface="IBM Plex Sans SemiBold"/>
            </a:endParaRPr>
          </a:p>
        </p:txBody>
      </p:sp>
      <p:sp>
        <p:nvSpPr>
          <p:cNvPr id="4" name="Rectangle 3">
            <a:extLst>
              <a:ext uri="{FF2B5EF4-FFF2-40B4-BE49-F238E27FC236}">
                <a16:creationId xmlns:a16="http://schemas.microsoft.com/office/drawing/2014/main" id="{1C4FED0F-99A1-4D04-A203-562DCDBE13EF}"/>
              </a:ext>
            </a:extLst>
          </p:cNvPr>
          <p:cNvSpPr/>
          <p:nvPr/>
        </p:nvSpPr>
        <p:spPr>
          <a:xfrm>
            <a:off x="130629" y="1838854"/>
            <a:ext cx="5323113" cy="1815882"/>
          </a:xfrm>
          <a:prstGeom prst="rect">
            <a:avLst/>
          </a:prstGeom>
        </p:spPr>
        <p:txBody>
          <a:bodyPr wrap="square">
            <a:spAutoFit/>
          </a:bodyPr>
          <a:lstStyle/>
          <a:p>
            <a:r>
              <a:rPr lang="en-GB" sz="2000" dirty="0">
                <a:hlinkClick r:id="rId2"/>
              </a:rPr>
              <a:t>Recipes</a:t>
            </a:r>
            <a:r>
              <a:rPr lang="en-GB" sz="2000" dirty="0"/>
              <a:t> are step-by-step instructions to bring your TJBot to life:</a:t>
            </a:r>
          </a:p>
          <a:p>
            <a:pPr marL="742950" lvl="1" indent="-285750">
              <a:buFont typeface="Arial" panose="020B0604020202020204" pitchFamily="34" charset="0"/>
              <a:buChar char="•"/>
            </a:pPr>
            <a:r>
              <a:rPr lang="en-GB" dirty="0">
                <a:hlinkClick r:id="rId3"/>
              </a:rPr>
              <a:t>Use Your Voice to Control a Light with Watson</a:t>
            </a:r>
            <a:endParaRPr lang="en-GB" dirty="0"/>
          </a:p>
          <a:p>
            <a:pPr marL="742950" lvl="1" indent="-285750">
              <a:buFont typeface="Arial" panose="020B0604020202020204" pitchFamily="34" charset="0"/>
              <a:buChar char="•"/>
            </a:pPr>
            <a:r>
              <a:rPr lang="en-GB" dirty="0">
                <a:hlinkClick r:id="rId4"/>
              </a:rPr>
              <a:t>Make Your Robot Respond to Emotions Using Watson</a:t>
            </a:r>
            <a:endParaRPr lang="en-GB" dirty="0"/>
          </a:p>
          <a:p>
            <a:pPr marL="742950" lvl="1" indent="-285750">
              <a:buFont typeface="Arial" panose="020B0604020202020204" pitchFamily="34" charset="0"/>
              <a:buChar char="•"/>
            </a:pPr>
            <a:r>
              <a:rPr lang="en-GB" dirty="0">
                <a:hlinkClick r:id="rId5"/>
              </a:rPr>
              <a:t>Build a Talking Robot with Watson </a:t>
            </a:r>
            <a:endParaRPr lang="en-GB" sz="2000" dirty="0"/>
          </a:p>
        </p:txBody>
      </p:sp>
      <p:sp>
        <p:nvSpPr>
          <p:cNvPr id="5" name="Rectangle 4">
            <a:extLst>
              <a:ext uri="{FF2B5EF4-FFF2-40B4-BE49-F238E27FC236}">
                <a16:creationId xmlns:a16="http://schemas.microsoft.com/office/drawing/2014/main" id="{ED636017-C4B8-4646-AAED-38B2B2E48EA1}"/>
              </a:ext>
            </a:extLst>
          </p:cNvPr>
          <p:cNvSpPr/>
          <p:nvPr/>
        </p:nvSpPr>
        <p:spPr>
          <a:xfrm>
            <a:off x="130629" y="6250406"/>
            <a:ext cx="8882742" cy="523220"/>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en-GB" sz="1400" dirty="0"/>
              <a:t>Take a look at </a:t>
            </a:r>
            <a:r>
              <a:rPr lang="en-GB" sz="1400" dirty="0">
                <a:hlinkClick r:id="rId6"/>
              </a:rPr>
              <a:t>featured recipes</a:t>
            </a:r>
            <a:r>
              <a:rPr lang="en-GB" sz="1400" dirty="0"/>
              <a:t> created by TJBot community.</a:t>
            </a:r>
          </a:p>
          <a:p>
            <a:r>
              <a:rPr lang="en-GB" sz="1400" dirty="0"/>
              <a:t>You can also contribute with you own ones </a:t>
            </a:r>
            <a:r>
              <a:rPr lang="en-GB" sz="1400" dirty="0">
                <a:hlinkClick r:id="rId7"/>
              </a:rPr>
              <a:t>sending us email</a:t>
            </a:r>
            <a:r>
              <a:rPr lang="en-GB" sz="1400" dirty="0"/>
              <a:t> with a link to your repository and a demo video.</a:t>
            </a:r>
          </a:p>
        </p:txBody>
      </p:sp>
      <p:graphicFrame>
        <p:nvGraphicFramePr>
          <p:cNvPr id="6" name="Diagram 5">
            <a:extLst>
              <a:ext uri="{FF2B5EF4-FFF2-40B4-BE49-F238E27FC236}">
                <a16:creationId xmlns:a16="http://schemas.microsoft.com/office/drawing/2014/main" id="{59B8BDF5-BD1E-4BC1-B4E1-8202F73BCB2F}"/>
              </a:ext>
            </a:extLst>
          </p:cNvPr>
          <p:cNvGraphicFramePr/>
          <p:nvPr>
            <p:extLst>
              <p:ext uri="{D42A27DB-BD31-4B8C-83A1-F6EECF244321}">
                <p14:modId xmlns:p14="http://schemas.microsoft.com/office/powerpoint/2010/main" val="2696886179"/>
              </p:ext>
            </p:extLst>
          </p:nvPr>
        </p:nvGraphicFramePr>
        <p:xfrm>
          <a:off x="352746" y="3618708"/>
          <a:ext cx="5100997" cy="24038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 name="Picture 9">
            <a:hlinkClick r:id="rId13" action="ppaction://hlinksldjump"/>
            <a:extLst>
              <a:ext uri="{FF2B5EF4-FFF2-40B4-BE49-F238E27FC236}">
                <a16:creationId xmlns:a16="http://schemas.microsoft.com/office/drawing/2014/main" id="{7F30E621-3440-44B3-9B21-A7943BE696E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4651" y="63910"/>
            <a:ext cx="817446" cy="817446"/>
          </a:xfrm>
          <a:prstGeom prst="ellipse">
            <a:avLst/>
          </a:prstGeom>
        </p:spPr>
      </p:pic>
      <p:pic>
        <p:nvPicPr>
          <p:cNvPr id="12" name="Picture 11">
            <a:extLst>
              <a:ext uri="{FF2B5EF4-FFF2-40B4-BE49-F238E27FC236}">
                <a16:creationId xmlns:a16="http://schemas.microsoft.com/office/drawing/2014/main" id="{56658C7E-7358-4809-96C3-2AD682692CD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631016" y="1965144"/>
            <a:ext cx="3284384" cy="3680602"/>
          </a:xfrm>
          <a:prstGeom prst="rect">
            <a:avLst/>
          </a:prstGeom>
        </p:spPr>
      </p:pic>
      <p:sp>
        <p:nvSpPr>
          <p:cNvPr id="9" name="Plus Sign 8">
            <a:extLst>
              <a:ext uri="{FF2B5EF4-FFF2-40B4-BE49-F238E27FC236}">
                <a16:creationId xmlns:a16="http://schemas.microsoft.com/office/drawing/2014/main" id="{30ACC45C-B06F-4C72-810E-A41EC5D971D9}"/>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248210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F41F2C2-1CE2-4E08-AD67-18E2A3C4A65C}"/>
              </a:ext>
            </a:extLst>
          </p:cNvPr>
          <p:cNvGrpSpPr/>
          <p:nvPr/>
        </p:nvGrpSpPr>
        <p:grpSpPr>
          <a:xfrm>
            <a:off x="74651" y="1804296"/>
            <a:ext cx="5627914" cy="1868643"/>
            <a:chOff x="74651" y="1833861"/>
            <a:chExt cx="5627914" cy="1868643"/>
          </a:xfrm>
        </p:grpSpPr>
        <p:pic>
          <p:nvPicPr>
            <p:cNvPr id="14" name="Picture 13">
              <a:extLst>
                <a:ext uri="{FF2B5EF4-FFF2-40B4-BE49-F238E27FC236}">
                  <a16:creationId xmlns:a16="http://schemas.microsoft.com/office/drawing/2014/main" id="{AEF13C23-2818-4240-B21F-3415503A80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51" y="1833861"/>
              <a:ext cx="5627914" cy="1868643"/>
            </a:xfrm>
            <a:prstGeom prst="rect">
              <a:avLst/>
            </a:prstGeom>
          </p:spPr>
        </p:pic>
        <p:sp>
          <p:nvSpPr>
            <p:cNvPr id="15" name="Rectangle 14">
              <a:extLst>
                <a:ext uri="{FF2B5EF4-FFF2-40B4-BE49-F238E27FC236}">
                  <a16:creationId xmlns:a16="http://schemas.microsoft.com/office/drawing/2014/main" id="{14A470A0-E075-4CF9-B2E7-1DDC1F752768}"/>
                </a:ext>
              </a:extLst>
            </p:cNvPr>
            <p:cNvSpPr/>
            <p:nvPr/>
          </p:nvSpPr>
          <p:spPr>
            <a:xfrm>
              <a:off x="2860721" y="2263053"/>
              <a:ext cx="2841844" cy="1439451"/>
            </a:xfrm>
            <a:prstGeom prst="rect">
              <a:avLst/>
            </a:prstGeom>
            <a:noFill/>
            <a:ln>
              <a:solidFill>
                <a:srgbClr val="0432FF"/>
              </a:solidFill>
              <a:prstDash val="dash"/>
            </a:ln>
          </p:spPr>
          <p:style>
            <a:lnRef idx="1">
              <a:schemeClr val="accent1"/>
            </a:lnRef>
            <a:fillRef idx="3">
              <a:schemeClr val="accent1"/>
            </a:fillRef>
            <a:effectRef idx="2">
              <a:schemeClr val="accent1"/>
            </a:effectRef>
            <a:fontRef idx="minor">
              <a:schemeClr val="lt1"/>
            </a:fontRef>
          </p:style>
          <p:txBody>
            <a:bodyPr rtlCol="0" anchor="t" anchorCtr="0"/>
            <a:lstStyle/>
            <a:p>
              <a:r>
                <a:rPr lang="it-IT" sz="1000" b="1" dirty="0">
                  <a:solidFill>
                    <a:srgbClr val="0070C0"/>
                  </a:solidFill>
                </a:rPr>
                <a:t>Start </a:t>
              </a:r>
              <a:r>
                <a:rPr lang="it-IT" sz="1000" b="1" dirty="0" err="1">
                  <a:solidFill>
                    <a:srgbClr val="0070C0"/>
                  </a:solidFill>
                </a:rPr>
                <a:t>here</a:t>
              </a:r>
              <a:endParaRPr lang="en-US" sz="1000" b="1" dirty="0">
                <a:solidFill>
                  <a:srgbClr val="0070C0"/>
                </a:solidFill>
              </a:endParaRPr>
            </a:p>
          </p:txBody>
        </p:sp>
        <p:sp>
          <p:nvSpPr>
            <p:cNvPr id="18" name="Rectangle 17">
              <a:extLst>
                <a:ext uri="{FF2B5EF4-FFF2-40B4-BE49-F238E27FC236}">
                  <a16:creationId xmlns:a16="http://schemas.microsoft.com/office/drawing/2014/main" id="{92E4C9D7-213D-4C6C-9DA8-A104235EFE8F}"/>
                </a:ext>
              </a:extLst>
            </p:cNvPr>
            <p:cNvSpPr/>
            <p:nvPr/>
          </p:nvSpPr>
          <p:spPr>
            <a:xfrm>
              <a:off x="238179" y="2122756"/>
              <a:ext cx="2819400" cy="265457"/>
            </a:xfrm>
            <a:prstGeom prst="rect">
              <a:avLst/>
            </a:prstGeom>
          </p:spPr>
          <p:txBody>
            <a:bodyPr wrap="square">
              <a:spAutoFit/>
            </a:bodyPr>
            <a:lstStyle/>
            <a:p>
              <a:pPr>
                <a:lnSpc>
                  <a:spcPct val="107000"/>
                </a:lnSpc>
                <a:spcAft>
                  <a:spcPts val="0"/>
                </a:spcAft>
              </a:pPr>
              <a:r>
                <a:rPr lang="en-GB" sz="1100" dirty="0">
                  <a:latin typeface="Calibri" panose="020F0502020204030204" pitchFamily="34" charset="0"/>
                  <a:ea typeface="Calibri" panose="020F0502020204030204" pitchFamily="34" charset="0"/>
                  <a:cs typeface="Times New Roman" panose="02020603050405020304" pitchFamily="18" charset="0"/>
                </a:rPr>
                <a:t>Make sure you have </a:t>
              </a:r>
              <a:r>
                <a:rPr lang="en-GB" sz="1100" dirty="0">
                  <a:latin typeface="Calibri" panose="020F0502020204030204" pitchFamily="34" charset="0"/>
                  <a:ea typeface="Calibri" panose="020F0502020204030204" pitchFamily="34" charset="0"/>
                  <a:cs typeface="Times New Roman" panose="02020603050405020304" pitchFamily="18" charset="0"/>
                  <a:hlinkClick r:id="rId4" action="ppaction://hlinksldjump"/>
                </a:rPr>
                <a:t>configured your TJBot</a:t>
              </a:r>
              <a:endParaRPr lang="en-GB" sz="11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CustomShape 1">
            <a:extLst>
              <a:ext uri="{FF2B5EF4-FFF2-40B4-BE49-F238E27FC236}">
                <a16:creationId xmlns:a16="http://schemas.microsoft.com/office/drawing/2014/main" id="{91CC1522-D42C-4B12-B21A-DD20AF3308CB}"/>
              </a:ext>
            </a:extLst>
          </p:cNvPr>
          <p:cNvSpPr/>
          <p:nvPr/>
        </p:nvSpPr>
        <p:spPr>
          <a:xfrm>
            <a:off x="10884" y="907225"/>
            <a:ext cx="9144000" cy="424941"/>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r>
              <a:rPr lang="en-US" sz="2400" spc="-1" dirty="0">
                <a:solidFill>
                  <a:srgbClr val="000000"/>
                </a:solidFill>
                <a:uFill>
                  <a:solidFill>
                    <a:srgbClr val="FFFFFF"/>
                  </a:solidFill>
                </a:uFill>
                <a:latin typeface="IBM Plex Sans SemiBold"/>
                <a:ea typeface="Andale Mono"/>
                <a:cs typeface="IBM Plex Sans SemiBold"/>
              </a:rPr>
              <a:t>Recipe: </a:t>
            </a:r>
            <a:r>
              <a:rPr lang="en-GB" sz="2400" dirty="0">
                <a:hlinkClick r:id="rId5"/>
              </a:rPr>
              <a:t>Use Your Voice to Control a Light with Watson</a:t>
            </a:r>
            <a:endParaRPr lang="en-GB" sz="2400" dirty="0"/>
          </a:p>
        </p:txBody>
      </p:sp>
      <p:sp>
        <p:nvSpPr>
          <p:cNvPr id="3" name="Rectangle 2">
            <a:extLst>
              <a:ext uri="{FF2B5EF4-FFF2-40B4-BE49-F238E27FC236}">
                <a16:creationId xmlns:a16="http://schemas.microsoft.com/office/drawing/2014/main" id="{68D3B16A-6659-4296-9CD2-959BE1F86A1D}"/>
              </a:ext>
            </a:extLst>
          </p:cNvPr>
          <p:cNvSpPr/>
          <p:nvPr/>
        </p:nvSpPr>
        <p:spPr>
          <a:xfrm>
            <a:off x="54676" y="3743670"/>
            <a:ext cx="5083381" cy="3017749"/>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pPr marL="342900" indent="-342900">
              <a:lnSpc>
                <a:spcPct val="107000"/>
              </a:lnSpc>
              <a:spcAft>
                <a:spcPts val="0"/>
              </a:spcAft>
              <a:buFont typeface="Arial" panose="020B0604020202020204" pitchFamily="34" charset="0"/>
              <a:buChar char="•"/>
            </a:pPr>
            <a:r>
              <a:rPr lang="en-US" sz="1200" dirty="0">
                <a:ea typeface="Calibri" panose="020F0502020204030204" pitchFamily="34" charset="0"/>
                <a:cs typeface="Times New Roman" panose="02020603050405020304" pitchFamily="18" charset="0"/>
              </a:rPr>
              <a:t>Connect to Raspberry (# start a comment)</a:t>
            </a:r>
          </a:p>
          <a:p>
            <a:pPr marL="800100" lvl="1" indent="-342900">
              <a:lnSpc>
                <a:spcPct val="107000"/>
              </a:lnSpc>
              <a:buFont typeface="Wingdings" panose="05000000000000000000" pitchFamily="2" charset="2"/>
              <a:buChar char="Ø"/>
            </a:pPr>
            <a:r>
              <a:rPr lang="en-US" sz="1200" dirty="0"/>
              <a:t>cd ~/Desktop/</a:t>
            </a:r>
            <a:r>
              <a:rPr lang="en-US" sz="1200" dirty="0" err="1"/>
              <a:t>tjbot</a:t>
            </a:r>
            <a:r>
              <a:rPr lang="en-US" sz="1200" dirty="0"/>
              <a:t>/recipes/</a:t>
            </a:r>
            <a:r>
              <a:rPr lang="en-US" sz="1200" dirty="0" err="1"/>
              <a:t>speech_to_text</a:t>
            </a:r>
            <a:endParaRPr lang="en-US" sz="1200" dirty="0"/>
          </a:p>
          <a:p>
            <a:pPr marL="800100" lvl="1" indent="-342900">
              <a:lnSpc>
                <a:spcPct val="107000"/>
              </a:lnSpc>
              <a:buFont typeface="Wingdings" panose="05000000000000000000" pitchFamily="2" charset="2"/>
              <a:buChar char="Ø"/>
            </a:pPr>
            <a:r>
              <a:rPr lang="en-US" sz="1200" dirty="0" err="1"/>
              <a:t>npm</a:t>
            </a:r>
            <a:r>
              <a:rPr lang="en-US" sz="1200" dirty="0"/>
              <a:t> install #install recipe prerequisites</a:t>
            </a:r>
          </a:p>
          <a:p>
            <a:pPr marL="800100" lvl="1" indent="-342900">
              <a:lnSpc>
                <a:spcPct val="107000"/>
              </a:lnSpc>
              <a:buFont typeface="Wingdings" panose="05000000000000000000" pitchFamily="2" charset="2"/>
              <a:buChar char="Ø"/>
            </a:pPr>
            <a:r>
              <a:rPr lang="it-IT" sz="1200" dirty="0" err="1"/>
              <a:t>cp</a:t>
            </a:r>
            <a:r>
              <a:rPr lang="en-US" sz="1200" dirty="0"/>
              <a:t> config.default.js config.js #copy default configuration</a:t>
            </a:r>
          </a:p>
          <a:p>
            <a:pPr marL="285750" lvl="0" indent="-285750" defTabSz="914400" eaLnBrk="0" fontAlgn="base" hangingPunct="0">
              <a:spcBef>
                <a:spcPct val="0"/>
              </a:spcBef>
              <a:spcAft>
                <a:spcPct val="0"/>
              </a:spcAft>
              <a:buFont typeface="Arial" panose="020B0604020202020204" pitchFamily="34" charset="0"/>
              <a:buChar char="•"/>
            </a:pPr>
            <a:r>
              <a:rPr lang="en-GB" sz="1200" dirty="0"/>
              <a:t>Create an instance of the </a:t>
            </a:r>
            <a:r>
              <a:rPr lang="en-GB" sz="1200" dirty="0">
                <a:hlinkClick r:id="rId6"/>
              </a:rPr>
              <a:t>Watson Text to Speech</a:t>
            </a:r>
            <a:r>
              <a:rPr lang="en-GB" sz="1200" dirty="0"/>
              <a:t> service.</a:t>
            </a:r>
          </a:p>
          <a:p>
            <a:pPr marL="285750" lvl="0" indent="-285750" defTabSz="914400" eaLnBrk="0" fontAlgn="base" hangingPunct="0">
              <a:spcBef>
                <a:spcPct val="0"/>
              </a:spcBef>
              <a:spcAft>
                <a:spcPct val="0"/>
              </a:spcAft>
              <a:buFont typeface="Arial" panose="020B0604020202020204" pitchFamily="34" charset="0"/>
              <a:buChar char="•"/>
            </a:pPr>
            <a:r>
              <a:rPr lang="en-GB" sz="1200" dirty="0"/>
              <a:t>Note Watson TTS authentication credentials.</a:t>
            </a:r>
          </a:p>
          <a:p>
            <a:pPr marL="285750" lvl="0" indent="-285750" defTabSz="914400" eaLnBrk="0" fontAlgn="base" hangingPunct="0">
              <a:spcBef>
                <a:spcPct val="0"/>
              </a:spcBef>
              <a:spcAft>
                <a:spcPct val="0"/>
              </a:spcAft>
              <a:buFont typeface="Arial" panose="020B0604020202020204" pitchFamily="34" charset="0"/>
              <a:buChar char="•"/>
            </a:pPr>
            <a:r>
              <a:rPr lang="en-US" altLang="en-US" sz="1200" dirty="0"/>
              <a:t>Update configuration file with the credentials and run TJBot!</a:t>
            </a:r>
            <a:endParaRPr lang="en-US" altLang="en-US" sz="700" dirty="0"/>
          </a:p>
          <a:p>
            <a:pPr marL="800100" lvl="1" indent="-342900" fontAlgn="base">
              <a:lnSpc>
                <a:spcPct val="107000"/>
              </a:lnSpc>
              <a:spcBef>
                <a:spcPct val="0"/>
              </a:spcBef>
              <a:spcAft>
                <a:spcPct val="0"/>
              </a:spcAft>
              <a:buFont typeface="Wingdings" panose="05000000000000000000" pitchFamily="2" charset="2"/>
              <a:buChar char="Ø"/>
            </a:pPr>
            <a:r>
              <a:rPr lang="en-US" altLang="en-US" sz="1200" dirty="0" err="1"/>
              <a:t>nano</a:t>
            </a:r>
            <a:r>
              <a:rPr lang="en-US" altLang="en-US" sz="1200" dirty="0"/>
              <a:t> config.js #enter your credentials in the specified places.</a:t>
            </a:r>
          </a:p>
          <a:p>
            <a:pPr lvl="1" fontAlgn="base">
              <a:lnSpc>
                <a:spcPct val="107000"/>
              </a:lnSpc>
              <a:spcBef>
                <a:spcPct val="0"/>
              </a:spcBef>
              <a:spcAft>
                <a:spcPct val="0"/>
              </a:spcAft>
            </a:pPr>
            <a:r>
              <a:rPr lang="en-US" altLang="en-US" sz="1200" dirty="0"/>
              <a:t>	</a:t>
            </a:r>
            <a:r>
              <a:rPr lang="en-GB" altLang="en-US" sz="1200" i="1" dirty="0"/>
              <a:t>Note: To save the changes in the file </a:t>
            </a:r>
            <a:r>
              <a:rPr lang="en-GB" altLang="en-US" sz="1200" i="1" dirty="0" err="1"/>
              <a:t>CTRL+o</a:t>
            </a:r>
            <a:r>
              <a:rPr lang="en-GB" altLang="en-US" sz="1200" i="1" dirty="0"/>
              <a:t>; </a:t>
            </a:r>
          </a:p>
          <a:p>
            <a:pPr lvl="1" fontAlgn="base">
              <a:lnSpc>
                <a:spcPct val="107000"/>
              </a:lnSpc>
              <a:spcBef>
                <a:spcPct val="0"/>
              </a:spcBef>
              <a:spcAft>
                <a:spcPct val="0"/>
              </a:spcAft>
            </a:pPr>
            <a:r>
              <a:rPr lang="en-GB" altLang="en-US" sz="1200" i="1" dirty="0"/>
              <a:t>	To leave the text editor </a:t>
            </a:r>
            <a:r>
              <a:rPr lang="en-GB" altLang="en-US" sz="1200" i="1" dirty="0" err="1"/>
              <a:t>CTRL+x</a:t>
            </a:r>
            <a:endParaRPr lang="en-GB" altLang="en-US" sz="1200" i="1" dirty="0"/>
          </a:p>
          <a:p>
            <a:pPr marL="800100" lvl="1" indent="-342900" fontAlgn="base">
              <a:lnSpc>
                <a:spcPct val="107000"/>
              </a:lnSpc>
              <a:spcBef>
                <a:spcPct val="0"/>
              </a:spcBef>
              <a:spcAft>
                <a:spcPct val="0"/>
              </a:spcAft>
              <a:buFont typeface="Wingdings" panose="05000000000000000000" pitchFamily="2" charset="2"/>
              <a:buChar char="Ø"/>
            </a:pPr>
            <a:r>
              <a:rPr lang="it-IT" altLang="en-US" sz="1200" dirty="0"/>
              <a:t>S</a:t>
            </a:r>
            <a:r>
              <a:rPr lang="en-US" altLang="en-US" sz="1200" dirty="0"/>
              <a:t>udo node stt.js #run TJBot with </a:t>
            </a:r>
            <a:r>
              <a:rPr lang="en-US" altLang="en-US" sz="1200" dirty="0" err="1"/>
              <a:t>speech_to_text</a:t>
            </a:r>
            <a:r>
              <a:rPr lang="en-US" altLang="en-US" sz="1200" dirty="0"/>
              <a:t> recipe</a:t>
            </a:r>
          </a:p>
          <a:p>
            <a:pPr marL="285750" indent="-285750" defTabSz="914400" eaLnBrk="0" fontAlgn="base" hangingPunct="0">
              <a:lnSpc>
                <a:spcPct val="107000"/>
              </a:lnSpc>
              <a:spcBef>
                <a:spcPct val="0"/>
              </a:spcBef>
              <a:spcAft>
                <a:spcPct val="0"/>
              </a:spcAft>
              <a:buFont typeface="Arial" panose="020B0604020202020204" pitchFamily="34" charset="0"/>
              <a:buChar char="•"/>
            </a:pPr>
            <a:r>
              <a:rPr lang="en-GB" sz="1200" dirty="0"/>
              <a:t>Now talk to your microphone to change the </a:t>
            </a:r>
            <a:r>
              <a:rPr lang="en-GB" sz="1200" dirty="0" err="1"/>
              <a:t>color</a:t>
            </a:r>
            <a:r>
              <a:rPr lang="en-GB" sz="1200" dirty="0"/>
              <a:t> of the LED. Say "turn the light blue" to change the light to blue. Try other </a:t>
            </a:r>
            <a:r>
              <a:rPr lang="en-GB" sz="1200" dirty="0" err="1"/>
              <a:t>colors</a:t>
            </a:r>
            <a:r>
              <a:rPr lang="en-GB" sz="1200" dirty="0"/>
              <a:t>, such as yellow, green, orange, purple, magenta, red, blue, aqua, and white. You can also say "turn the light on" or "turn the light off".</a:t>
            </a:r>
          </a:p>
        </p:txBody>
      </p:sp>
      <p:sp>
        <p:nvSpPr>
          <p:cNvPr id="4" name="Rectangle 3">
            <a:extLst>
              <a:ext uri="{FF2B5EF4-FFF2-40B4-BE49-F238E27FC236}">
                <a16:creationId xmlns:a16="http://schemas.microsoft.com/office/drawing/2014/main" id="{F7457E1E-7CEC-4BD7-BC5F-0F918AE0932F}"/>
              </a:ext>
            </a:extLst>
          </p:cNvPr>
          <p:cNvSpPr/>
          <p:nvPr/>
        </p:nvSpPr>
        <p:spPr>
          <a:xfrm>
            <a:off x="5914407" y="2219378"/>
            <a:ext cx="2991413" cy="646331"/>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en-GB" sz="1200" dirty="0">
                <a:hlinkClick r:id="rId7" action="ppaction://hlinksldjump"/>
              </a:rPr>
              <a:t>If you experience issues, </a:t>
            </a:r>
            <a:r>
              <a:rPr lang="en-GB" sz="1200" dirty="0"/>
              <a:t>check recipe </a:t>
            </a:r>
            <a:r>
              <a:rPr lang="en-GB" sz="1200" dirty="0" err="1"/>
              <a:t>github</a:t>
            </a:r>
            <a:r>
              <a:rPr lang="en-GB" sz="1200" dirty="0"/>
              <a:t> site, </a:t>
            </a:r>
            <a:r>
              <a:rPr lang="en-GB" sz="1200" dirty="0">
                <a:hlinkClick r:id="rId7" action="ppaction://hlinksldjump"/>
              </a:rPr>
              <a:t>check troubleshooting session</a:t>
            </a:r>
            <a:r>
              <a:rPr lang="en-GB" sz="1200" dirty="0"/>
              <a:t>, search on internet or call your friends!</a:t>
            </a:r>
          </a:p>
        </p:txBody>
      </p:sp>
      <p:pic>
        <p:nvPicPr>
          <p:cNvPr id="11" name="Picture 10">
            <a:hlinkClick r:id="rId8" action="ppaction://hlinksldjump"/>
            <a:extLst>
              <a:ext uri="{FF2B5EF4-FFF2-40B4-BE49-F238E27FC236}">
                <a16:creationId xmlns:a16="http://schemas.microsoft.com/office/drawing/2014/main" id="{0A14F1ED-0707-464E-817E-360D04D6DB0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651" y="63910"/>
            <a:ext cx="817446" cy="817446"/>
          </a:xfrm>
          <a:prstGeom prst="ellipse">
            <a:avLst/>
          </a:prstGeom>
        </p:spPr>
      </p:pic>
      <p:sp>
        <p:nvSpPr>
          <p:cNvPr id="10" name="Rectangle 9">
            <a:extLst>
              <a:ext uri="{FF2B5EF4-FFF2-40B4-BE49-F238E27FC236}">
                <a16:creationId xmlns:a16="http://schemas.microsoft.com/office/drawing/2014/main" id="{77BB0002-5284-419C-BDEF-1D289ADBD296}"/>
              </a:ext>
            </a:extLst>
          </p:cNvPr>
          <p:cNvSpPr/>
          <p:nvPr/>
        </p:nvSpPr>
        <p:spPr>
          <a:xfrm>
            <a:off x="21772" y="1305877"/>
            <a:ext cx="8828316" cy="685059"/>
          </a:xfrm>
          <a:prstGeom prst="rect">
            <a:avLst/>
          </a:prstGeom>
        </p:spPr>
        <p:txBody>
          <a:bodyPr wrap="square">
            <a:spAutoFit/>
          </a:bodyPr>
          <a:lstStyle/>
          <a:p>
            <a:pPr>
              <a:lnSpc>
                <a:spcPct val="107000"/>
              </a:lnSpc>
              <a:spcAft>
                <a:spcPts val="0"/>
              </a:spcAft>
            </a:pPr>
            <a:r>
              <a:rPr lang="en-GB" dirty="0"/>
              <a:t>Use </a:t>
            </a:r>
            <a:r>
              <a:rPr lang="en-GB" dirty="0">
                <a:hlinkClick r:id="rId10"/>
              </a:rPr>
              <a:t>Watson Speech to Text</a:t>
            </a:r>
            <a:r>
              <a:rPr lang="en-GB" dirty="0"/>
              <a:t> service to let you control the </a:t>
            </a:r>
            <a:r>
              <a:rPr lang="en-GB" dirty="0" err="1"/>
              <a:t>color</a:t>
            </a:r>
            <a:r>
              <a:rPr lang="en-GB" dirty="0"/>
              <a:t> of </a:t>
            </a:r>
            <a:r>
              <a:rPr lang="en-GB" dirty="0" err="1"/>
              <a:t>TJBot's</a:t>
            </a:r>
            <a:r>
              <a:rPr lang="en-GB" dirty="0"/>
              <a:t> LED with your voice. Say "turn the light green“ and TJBot will change the </a:t>
            </a:r>
            <a:r>
              <a:rPr lang="en-GB" dirty="0" err="1"/>
              <a:t>color</a:t>
            </a:r>
            <a:r>
              <a:rPr lang="en-GB" dirty="0"/>
              <a:t> of the LED to green.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0E0035BC-D032-4919-B34F-00C221F4574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832181" y="3360981"/>
            <a:ext cx="4300935" cy="2319402"/>
          </a:xfrm>
          <a:prstGeom prst="rect">
            <a:avLst/>
          </a:prstGeom>
          <a:ln>
            <a:solidFill>
              <a:schemeClr val="tx1"/>
            </a:solidFill>
          </a:ln>
        </p:spPr>
      </p:pic>
      <p:sp>
        <p:nvSpPr>
          <p:cNvPr id="6" name="Rectangle 5">
            <a:extLst>
              <a:ext uri="{FF2B5EF4-FFF2-40B4-BE49-F238E27FC236}">
                <a16:creationId xmlns:a16="http://schemas.microsoft.com/office/drawing/2014/main" id="{CC92DCB9-A3A6-4950-B58E-DEF83862E0AA}"/>
              </a:ext>
            </a:extLst>
          </p:cNvPr>
          <p:cNvSpPr/>
          <p:nvPr/>
        </p:nvSpPr>
        <p:spPr>
          <a:xfrm>
            <a:off x="5138057" y="5750870"/>
            <a:ext cx="2907786" cy="1014380"/>
          </a:xfrm>
          <a:prstGeom prst="rect">
            <a:avLst/>
          </a:prstGeom>
        </p:spPr>
        <p:txBody>
          <a:bodyPr wrap="square">
            <a:spAutoFit/>
          </a:bodyPr>
          <a:lstStyle/>
          <a:p>
            <a:pPr algn="ctr" defTabSz="914400" eaLnBrk="0" fontAlgn="base" hangingPunct="0">
              <a:lnSpc>
                <a:spcPct val="107000"/>
              </a:lnSpc>
              <a:spcBef>
                <a:spcPct val="0"/>
              </a:spcBef>
              <a:spcAft>
                <a:spcPct val="0"/>
              </a:spcAft>
            </a:pPr>
            <a:r>
              <a:rPr lang="en-GB" sz="1400" b="1" dirty="0">
                <a:solidFill>
                  <a:srgbClr val="FF0000"/>
                </a:solidFill>
              </a:rPr>
              <a:t>Funny?</a:t>
            </a:r>
          </a:p>
          <a:p>
            <a:pPr algn="ctr" defTabSz="914400" eaLnBrk="0" fontAlgn="base" hangingPunct="0">
              <a:lnSpc>
                <a:spcPct val="107000"/>
              </a:lnSpc>
              <a:spcBef>
                <a:spcPct val="0"/>
              </a:spcBef>
              <a:spcAft>
                <a:spcPct val="0"/>
              </a:spcAft>
            </a:pPr>
            <a:r>
              <a:rPr lang="en-GB" sz="1400" dirty="0">
                <a:solidFill>
                  <a:srgbClr val="00B050"/>
                </a:solidFill>
              </a:rPr>
              <a:t>Stop the program (</a:t>
            </a:r>
            <a:r>
              <a:rPr lang="en-GB" sz="1400" dirty="0" err="1">
                <a:solidFill>
                  <a:srgbClr val="00B050"/>
                </a:solidFill>
              </a:rPr>
              <a:t>CTRL+x</a:t>
            </a:r>
            <a:r>
              <a:rPr lang="en-GB" sz="1400" dirty="0">
                <a:solidFill>
                  <a:srgbClr val="00B050"/>
                </a:solidFill>
              </a:rPr>
              <a:t>). </a:t>
            </a:r>
          </a:p>
          <a:p>
            <a:pPr algn="ctr" defTabSz="914400" eaLnBrk="0" fontAlgn="base" hangingPunct="0">
              <a:lnSpc>
                <a:spcPct val="107000"/>
              </a:lnSpc>
              <a:spcBef>
                <a:spcPct val="0"/>
              </a:spcBef>
              <a:spcAft>
                <a:spcPct val="0"/>
              </a:spcAft>
            </a:pPr>
            <a:r>
              <a:rPr lang="en-GB" sz="1400" dirty="0">
                <a:solidFill>
                  <a:schemeClr val="accent6">
                    <a:lumMod val="75000"/>
                  </a:schemeClr>
                </a:solidFill>
              </a:rPr>
              <a:t>Look the stt.js code.</a:t>
            </a:r>
          </a:p>
          <a:p>
            <a:pPr algn="ctr" defTabSz="914400" eaLnBrk="0" fontAlgn="base" hangingPunct="0">
              <a:lnSpc>
                <a:spcPct val="107000"/>
              </a:lnSpc>
              <a:spcBef>
                <a:spcPct val="0"/>
              </a:spcBef>
              <a:spcAft>
                <a:spcPct val="0"/>
              </a:spcAft>
            </a:pPr>
            <a:r>
              <a:rPr lang="en-GB" sz="1400" u="sng" dirty="0">
                <a:solidFill>
                  <a:srgbClr val="0432FF"/>
                </a:solidFill>
              </a:rPr>
              <a:t>Do you notice anything interesting?</a:t>
            </a:r>
          </a:p>
        </p:txBody>
      </p:sp>
      <p:pic>
        <p:nvPicPr>
          <p:cNvPr id="8" name="Picture 7" descr="A picture containing sky, man, outdoor, person&#10;&#10;Description generated with very high confidence">
            <a:extLst>
              <a:ext uri="{FF2B5EF4-FFF2-40B4-BE49-F238E27FC236}">
                <a16:creationId xmlns:a16="http://schemas.microsoft.com/office/drawing/2014/main" id="{48998176-67F8-4764-8709-459C1932EFF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28129" y="5713711"/>
            <a:ext cx="777691" cy="1014380"/>
          </a:xfrm>
          <a:prstGeom prst="rect">
            <a:avLst/>
          </a:prstGeom>
        </p:spPr>
      </p:pic>
      <p:sp>
        <p:nvSpPr>
          <p:cNvPr id="17" name="Plus Sign 16">
            <a:extLst>
              <a:ext uri="{FF2B5EF4-FFF2-40B4-BE49-F238E27FC236}">
                <a16:creationId xmlns:a16="http://schemas.microsoft.com/office/drawing/2014/main" id="{65673754-637D-4899-9655-4354D53B5AE6}"/>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23413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91CC1522-D42C-4B12-B21A-DD20AF3308CB}"/>
              </a:ext>
            </a:extLst>
          </p:cNvPr>
          <p:cNvSpPr/>
          <p:nvPr/>
        </p:nvSpPr>
        <p:spPr>
          <a:xfrm>
            <a:off x="10884" y="907225"/>
            <a:ext cx="9144000" cy="424941"/>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r>
              <a:rPr lang="en-US" sz="2400" spc="-1" dirty="0">
                <a:solidFill>
                  <a:srgbClr val="000000"/>
                </a:solidFill>
                <a:uFill>
                  <a:solidFill>
                    <a:srgbClr val="FFFFFF"/>
                  </a:solidFill>
                </a:uFill>
                <a:latin typeface="IBM Plex Sans SemiBold"/>
                <a:ea typeface="Andale Mono"/>
                <a:cs typeface="IBM Plex Sans SemiBold"/>
              </a:rPr>
              <a:t>Recipe: </a:t>
            </a:r>
            <a:r>
              <a:rPr lang="en-GB" sz="2400" dirty="0">
                <a:hlinkClick r:id="rId3"/>
              </a:rPr>
              <a:t>Make Your Robot Respond to Emotions Using Watson</a:t>
            </a:r>
            <a:endParaRPr lang="en-GB" sz="2400" dirty="0"/>
          </a:p>
        </p:txBody>
      </p:sp>
      <p:sp>
        <p:nvSpPr>
          <p:cNvPr id="3" name="Rectangle 2">
            <a:extLst>
              <a:ext uri="{FF2B5EF4-FFF2-40B4-BE49-F238E27FC236}">
                <a16:creationId xmlns:a16="http://schemas.microsoft.com/office/drawing/2014/main" id="{68D3B16A-6659-4296-9CD2-959BE1F86A1D}"/>
              </a:ext>
            </a:extLst>
          </p:cNvPr>
          <p:cNvSpPr/>
          <p:nvPr/>
        </p:nvSpPr>
        <p:spPr>
          <a:xfrm>
            <a:off x="130630" y="3946261"/>
            <a:ext cx="8730341" cy="2820131"/>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pPr marL="342900" indent="-342900">
              <a:lnSpc>
                <a:spcPct val="107000"/>
              </a:lnSpc>
              <a:spcAft>
                <a:spcPts val="0"/>
              </a:spcAft>
              <a:buFont typeface="Arial" panose="020B0604020202020204" pitchFamily="34" charset="0"/>
              <a:buChar char="•"/>
            </a:pPr>
            <a:r>
              <a:rPr lang="en-US" sz="1200" dirty="0">
                <a:ea typeface="Calibri" panose="020F0502020204030204" pitchFamily="34" charset="0"/>
                <a:cs typeface="Times New Roman" panose="02020603050405020304" pitchFamily="18" charset="0"/>
              </a:rPr>
              <a:t>Connect to Raspberry (# start a comment)</a:t>
            </a:r>
          </a:p>
          <a:p>
            <a:pPr marL="800100" lvl="1" indent="-342900">
              <a:lnSpc>
                <a:spcPct val="107000"/>
              </a:lnSpc>
              <a:buFont typeface="Wingdings" panose="05000000000000000000" pitchFamily="2" charset="2"/>
              <a:buChar char="Ø"/>
            </a:pPr>
            <a:r>
              <a:rPr lang="en-US" sz="1200" dirty="0"/>
              <a:t>cd ~/Desktop/</a:t>
            </a:r>
            <a:r>
              <a:rPr lang="en-US" sz="1200" dirty="0" err="1"/>
              <a:t>tjbot</a:t>
            </a:r>
            <a:r>
              <a:rPr lang="en-US" sz="1200" dirty="0"/>
              <a:t>/recipes/</a:t>
            </a:r>
            <a:r>
              <a:rPr lang="en-US" sz="1200" dirty="0" err="1"/>
              <a:t>sentiment_analysis</a:t>
            </a:r>
            <a:r>
              <a:rPr lang="en-US" sz="1200" dirty="0"/>
              <a:t> #enter in recipe directory</a:t>
            </a:r>
          </a:p>
          <a:p>
            <a:pPr marL="800100" lvl="1" indent="-342900">
              <a:lnSpc>
                <a:spcPct val="107000"/>
              </a:lnSpc>
              <a:buFont typeface="Wingdings" panose="05000000000000000000" pitchFamily="2" charset="2"/>
              <a:buChar char="Ø"/>
            </a:pPr>
            <a:r>
              <a:rPr lang="en-US" sz="1200" dirty="0" err="1"/>
              <a:t>npm</a:t>
            </a:r>
            <a:r>
              <a:rPr lang="en-US" sz="1200" dirty="0"/>
              <a:t> install #install recipe prerequisites</a:t>
            </a:r>
          </a:p>
          <a:p>
            <a:pPr marL="800100" lvl="1" indent="-342900">
              <a:lnSpc>
                <a:spcPct val="107000"/>
              </a:lnSpc>
              <a:buFont typeface="Wingdings" panose="05000000000000000000" pitchFamily="2" charset="2"/>
              <a:buChar char="Ø"/>
            </a:pPr>
            <a:r>
              <a:rPr lang="it-IT" sz="1200" dirty="0" err="1"/>
              <a:t>cp</a:t>
            </a:r>
            <a:r>
              <a:rPr lang="en-US" sz="1200" dirty="0"/>
              <a:t> config.default.js config.js #copy default configuration</a:t>
            </a:r>
          </a:p>
          <a:p>
            <a:pPr marL="285750" lvl="0" indent="-285750" defTabSz="914400" eaLnBrk="0" fontAlgn="base" hangingPunct="0">
              <a:spcBef>
                <a:spcPct val="0"/>
              </a:spcBef>
              <a:spcAft>
                <a:spcPct val="0"/>
              </a:spcAft>
              <a:buFont typeface="Arial" panose="020B0604020202020204" pitchFamily="34" charset="0"/>
              <a:buChar char="•"/>
            </a:pPr>
            <a:r>
              <a:rPr lang="en-US" altLang="en-US" sz="1200" dirty="0"/>
              <a:t>Create an instance of the </a:t>
            </a:r>
            <a:r>
              <a:rPr lang="en-US" altLang="en-US" sz="1200" dirty="0">
                <a:hlinkClick r:id="rId4"/>
              </a:rPr>
              <a:t>Watson Tone Analyzer</a:t>
            </a:r>
            <a:r>
              <a:rPr lang="en-US" altLang="en-US" sz="1200" dirty="0"/>
              <a:t> and note the authentication credentials.</a:t>
            </a:r>
          </a:p>
          <a:p>
            <a:pPr marL="285750" lvl="0" indent="-285750" defTabSz="914400" eaLnBrk="0" fontAlgn="base" hangingPunct="0">
              <a:spcBef>
                <a:spcPct val="0"/>
              </a:spcBef>
              <a:spcAft>
                <a:spcPct val="0"/>
              </a:spcAft>
              <a:buFont typeface="Arial" panose="020B0604020202020204" pitchFamily="34" charset="0"/>
              <a:buChar char="•"/>
            </a:pPr>
            <a:r>
              <a:rPr lang="en-US" altLang="en-US" sz="1200" dirty="0"/>
              <a:t>Create a set of </a:t>
            </a:r>
            <a:r>
              <a:rPr lang="en-US" altLang="en-US" sz="1200" dirty="0">
                <a:hlinkClick r:id="rId5"/>
              </a:rPr>
              <a:t>Twitter developer credentials</a:t>
            </a:r>
            <a:r>
              <a:rPr lang="en-US" altLang="en-US" sz="1200" dirty="0"/>
              <a:t> and note the consumer key, consumer secret, access token key, and access token secret.</a:t>
            </a:r>
          </a:p>
          <a:p>
            <a:pPr marL="285750" lvl="0" indent="-285750" defTabSz="914400" eaLnBrk="0" fontAlgn="base" hangingPunct="0">
              <a:spcBef>
                <a:spcPct val="0"/>
              </a:spcBef>
              <a:spcAft>
                <a:spcPct val="0"/>
              </a:spcAft>
              <a:buFont typeface="Arial" panose="020B0604020202020204" pitchFamily="34" charset="0"/>
              <a:buChar char="•"/>
            </a:pPr>
            <a:r>
              <a:rPr lang="en-US" altLang="en-US" sz="1200" dirty="0"/>
              <a:t>Update configuration file with the credentials and run TJBot!</a:t>
            </a:r>
            <a:endParaRPr lang="en-US" altLang="en-US" sz="700" dirty="0"/>
          </a:p>
          <a:p>
            <a:pPr marL="800100" lvl="1" indent="-342900" fontAlgn="base">
              <a:lnSpc>
                <a:spcPct val="107000"/>
              </a:lnSpc>
              <a:spcBef>
                <a:spcPct val="0"/>
              </a:spcBef>
              <a:spcAft>
                <a:spcPct val="0"/>
              </a:spcAft>
              <a:buFont typeface="Wingdings" panose="05000000000000000000" pitchFamily="2" charset="2"/>
              <a:buChar char="Ø"/>
            </a:pPr>
            <a:r>
              <a:rPr lang="en-US" altLang="en-US" sz="1200" dirty="0" err="1"/>
              <a:t>nano</a:t>
            </a:r>
            <a:r>
              <a:rPr lang="en-US" altLang="en-US" sz="1200" dirty="0"/>
              <a:t> config.js #enter your credentials in the specified places, (optional, </a:t>
            </a:r>
            <a:r>
              <a:rPr lang="en-GB" altLang="en-US" sz="1200" dirty="0"/>
              <a:t>change the monitored keyword editing </a:t>
            </a:r>
            <a:r>
              <a:rPr lang="en-GB" altLang="en-US" sz="1200" i="1" dirty="0" err="1"/>
              <a:t>exports.sentiment_keyword</a:t>
            </a:r>
            <a:r>
              <a:rPr lang="en-GB" altLang="en-US" sz="1200" dirty="0"/>
              <a:t>) Note: To save the changes in the file </a:t>
            </a:r>
            <a:r>
              <a:rPr lang="en-GB" altLang="en-US" sz="1200" dirty="0" err="1"/>
              <a:t>CTRL+o</a:t>
            </a:r>
            <a:r>
              <a:rPr lang="en-GB" altLang="en-US" sz="1200" dirty="0"/>
              <a:t>; To leave the text editor </a:t>
            </a:r>
            <a:r>
              <a:rPr lang="en-GB" altLang="en-US" sz="1200" dirty="0" err="1"/>
              <a:t>CTRL+x</a:t>
            </a:r>
            <a:endParaRPr lang="en-GB" altLang="en-US" sz="1200" dirty="0"/>
          </a:p>
          <a:p>
            <a:pPr marL="800100" lvl="1" indent="-342900" fontAlgn="base">
              <a:lnSpc>
                <a:spcPct val="107000"/>
              </a:lnSpc>
              <a:spcBef>
                <a:spcPct val="0"/>
              </a:spcBef>
              <a:spcAft>
                <a:spcPct val="0"/>
              </a:spcAft>
              <a:buFont typeface="Wingdings" panose="05000000000000000000" pitchFamily="2" charset="2"/>
              <a:buChar char="Ø"/>
            </a:pPr>
            <a:r>
              <a:rPr lang="it-IT" altLang="en-US" sz="1200" dirty="0"/>
              <a:t>S</a:t>
            </a:r>
            <a:r>
              <a:rPr lang="en-US" altLang="en-US" sz="1200" dirty="0"/>
              <a:t>udo node sentiment.js #run TJBot with </a:t>
            </a:r>
            <a:r>
              <a:rPr lang="en-US" altLang="en-US" sz="1200" dirty="0" err="1"/>
              <a:t>sentiment_analysis</a:t>
            </a:r>
            <a:r>
              <a:rPr lang="en-US" altLang="en-US" sz="1200" dirty="0"/>
              <a:t> recipe</a:t>
            </a:r>
          </a:p>
          <a:p>
            <a:pPr marL="285750" indent="-285750" defTabSz="914400" eaLnBrk="0" fontAlgn="base" hangingPunct="0">
              <a:lnSpc>
                <a:spcPct val="107000"/>
              </a:lnSpc>
              <a:spcBef>
                <a:spcPct val="0"/>
              </a:spcBef>
              <a:spcAft>
                <a:spcPct val="0"/>
              </a:spcAft>
              <a:buFont typeface="Arial" panose="020B0604020202020204" pitchFamily="34" charset="0"/>
              <a:buChar char="•"/>
            </a:pPr>
            <a:r>
              <a:rPr lang="en-US" altLang="en-US" sz="1200" dirty="0"/>
              <a:t>At this point, TJBot will begin listening to Twitter for tweets containing the specified keyword. It may take some time to collect enough tweets, so please be patient. You can also check console output to understand what TJBot is doing ;)</a:t>
            </a:r>
          </a:p>
          <a:p>
            <a:pPr marL="285750" indent="-285750" defTabSz="914400" eaLnBrk="0" fontAlgn="base" hangingPunct="0">
              <a:lnSpc>
                <a:spcPct val="107000"/>
              </a:lnSpc>
              <a:spcBef>
                <a:spcPct val="0"/>
              </a:spcBef>
              <a:spcAft>
                <a:spcPct val="0"/>
              </a:spcAft>
              <a:buFont typeface="Arial" panose="020B0604020202020204" pitchFamily="34" charset="0"/>
              <a:buChar char="•"/>
            </a:pPr>
            <a:r>
              <a:rPr lang="en-GB" sz="1200" u="sng" dirty="0" err="1">
                <a:ea typeface="Calibri" panose="020F0502020204030204" pitchFamily="34" charset="0"/>
                <a:cs typeface="Times New Roman" panose="02020603050405020304" pitchFamily="18" charset="0"/>
              </a:rPr>
              <a:t>Colors</a:t>
            </a:r>
            <a:r>
              <a:rPr lang="en-GB" sz="1200" u="sng" dirty="0">
                <a:ea typeface="Calibri" panose="020F0502020204030204" pitchFamily="34" charset="0"/>
                <a:cs typeface="Times New Roman" panose="02020603050405020304" pitchFamily="18" charset="0"/>
              </a:rPr>
              <a:t> to sentiments:  </a:t>
            </a:r>
            <a:r>
              <a:rPr lang="en-GB" sz="1200" dirty="0">
                <a:ea typeface="Calibri" panose="020F0502020204030204" pitchFamily="34" charset="0"/>
                <a:cs typeface="Times New Roman" panose="02020603050405020304" pitchFamily="18" charset="0"/>
              </a:rPr>
              <a:t>Anger (Red), Joy (Yellow), Fear (Magenta), Disgust (Green), Sadness (Blue). You can also change the </a:t>
            </a:r>
            <a:r>
              <a:rPr lang="en-GB" sz="1200" dirty="0" err="1">
                <a:ea typeface="Calibri" panose="020F0502020204030204" pitchFamily="34" charset="0"/>
                <a:cs typeface="Times New Roman" panose="02020603050405020304" pitchFamily="18" charset="0"/>
              </a:rPr>
              <a:t>colors</a:t>
            </a:r>
            <a:r>
              <a:rPr lang="en-GB" sz="1200" dirty="0">
                <a:ea typeface="Calibri" panose="020F0502020204030204" pitchFamily="34" charset="0"/>
                <a:cs typeface="Times New Roman" panose="02020603050405020304" pitchFamily="18" charset="0"/>
              </a:rPr>
              <a:t> in </a:t>
            </a:r>
            <a:r>
              <a:rPr lang="en-GB" sz="1200" dirty="0" err="1">
                <a:ea typeface="Calibri" panose="020F0502020204030204" pitchFamily="34" charset="0"/>
                <a:cs typeface="Times New Roman" panose="02020603050405020304" pitchFamily="18" charset="0"/>
              </a:rPr>
              <a:t>shineForEmotion</a:t>
            </a:r>
            <a:r>
              <a:rPr lang="en-GB" sz="1200" dirty="0">
                <a:ea typeface="Calibri" panose="020F0502020204030204" pitchFamily="34" charset="0"/>
                <a:cs typeface="Times New Roman" panose="02020603050405020304" pitchFamily="18" charset="0"/>
              </a:rPr>
              <a:t>() function.</a:t>
            </a:r>
          </a:p>
        </p:txBody>
      </p:sp>
      <p:sp>
        <p:nvSpPr>
          <p:cNvPr id="4" name="Rectangle 3">
            <a:extLst>
              <a:ext uri="{FF2B5EF4-FFF2-40B4-BE49-F238E27FC236}">
                <a16:creationId xmlns:a16="http://schemas.microsoft.com/office/drawing/2014/main" id="{F7457E1E-7CEC-4BD7-BC5F-0F918AE0932F}"/>
              </a:ext>
            </a:extLst>
          </p:cNvPr>
          <p:cNvSpPr/>
          <p:nvPr/>
        </p:nvSpPr>
        <p:spPr>
          <a:xfrm>
            <a:off x="7368082" y="1969168"/>
            <a:ext cx="1405806" cy="1384995"/>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en-GB" sz="1200" dirty="0">
                <a:hlinkClick r:id="rId6" action="ppaction://hlinksldjump"/>
              </a:rPr>
              <a:t>If you experience issues, </a:t>
            </a:r>
            <a:r>
              <a:rPr lang="en-GB" sz="1200" dirty="0"/>
              <a:t>check recipe </a:t>
            </a:r>
            <a:r>
              <a:rPr lang="en-GB" sz="1200" dirty="0" err="1"/>
              <a:t>github</a:t>
            </a:r>
            <a:r>
              <a:rPr lang="en-GB" sz="1200" dirty="0"/>
              <a:t> site, </a:t>
            </a:r>
            <a:r>
              <a:rPr lang="en-GB" sz="1200" dirty="0">
                <a:hlinkClick r:id="rId6" action="ppaction://hlinksldjump"/>
              </a:rPr>
              <a:t>check troubleshooting session</a:t>
            </a:r>
            <a:r>
              <a:rPr lang="en-GB" sz="1200" dirty="0"/>
              <a:t>, search on internet or call your friends!</a:t>
            </a:r>
          </a:p>
        </p:txBody>
      </p:sp>
      <p:pic>
        <p:nvPicPr>
          <p:cNvPr id="11" name="Picture 10">
            <a:hlinkClick r:id="rId7" action="ppaction://hlinksldjump"/>
            <a:extLst>
              <a:ext uri="{FF2B5EF4-FFF2-40B4-BE49-F238E27FC236}">
                <a16:creationId xmlns:a16="http://schemas.microsoft.com/office/drawing/2014/main" id="{0A14F1ED-0707-464E-817E-360D04D6DB0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651" y="63910"/>
            <a:ext cx="817446" cy="817446"/>
          </a:xfrm>
          <a:prstGeom prst="ellipse">
            <a:avLst/>
          </a:prstGeom>
        </p:spPr>
      </p:pic>
      <p:pic>
        <p:nvPicPr>
          <p:cNvPr id="13" name="Picture 12">
            <a:extLst>
              <a:ext uri="{FF2B5EF4-FFF2-40B4-BE49-F238E27FC236}">
                <a16:creationId xmlns:a16="http://schemas.microsoft.com/office/drawing/2014/main" id="{2E3B236C-580D-4C76-ACA0-F283D34F00D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5502" b="6459"/>
          <a:stretch/>
        </p:blipFill>
        <p:spPr>
          <a:xfrm>
            <a:off x="499194" y="1708268"/>
            <a:ext cx="6554749" cy="1848452"/>
          </a:xfrm>
          <a:prstGeom prst="rect">
            <a:avLst/>
          </a:prstGeom>
        </p:spPr>
      </p:pic>
      <p:sp>
        <p:nvSpPr>
          <p:cNvPr id="10" name="Rectangle 9">
            <a:extLst>
              <a:ext uri="{FF2B5EF4-FFF2-40B4-BE49-F238E27FC236}">
                <a16:creationId xmlns:a16="http://schemas.microsoft.com/office/drawing/2014/main" id="{77BB0002-5284-419C-BDEF-1D289ADBD296}"/>
              </a:ext>
            </a:extLst>
          </p:cNvPr>
          <p:cNvSpPr/>
          <p:nvPr/>
        </p:nvSpPr>
        <p:spPr>
          <a:xfrm>
            <a:off x="21772" y="1305877"/>
            <a:ext cx="8828316" cy="685059"/>
          </a:xfrm>
          <a:prstGeom prst="rect">
            <a:avLst/>
          </a:prstGeom>
        </p:spPr>
        <p:txBody>
          <a:bodyPr wrap="square">
            <a:spAutoFit/>
          </a:bodyPr>
          <a:lstStyle/>
          <a:p>
            <a:pPr>
              <a:lnSpc>
                <a:spcPct val="107000"/>
              </a:lnSpc>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TJBot express emotions by the LED </a:t>
            </a:r>
            <a:r>
              <a:rPr lang="en-GB" dirty="0" err="1">
                <a:latin typeface="Calibri" panose="020F0502020204030204" pitchFamily="34" charset="0"/>
                <a:ea typeface="Calibri" panose="020F0502020204030204" pitchFamily="34" charset="0"/>
                <a:cs typeface="Times New Roman" panose="02020603050405020304" pitchFamily="18" charset="0"/>
              </a:rPr>
              <a:t>color</a:t>
            </a:r>
            <a:r>
              <a:rPr lang="en-GB" dirty="0">
                <a:latin typeface="Calibri" panose="020F0502020204030204" pitchFamily="34" charset="0"/>
                <a:ea typeface="Calibri" panose="020F0502020204030204" pitchFamily="34" charset="0"/>
                <a:cs typeface="Times New Roman" panose="02020603050405020304" pitchFamily="18" charset="0"/>
              </a:rPr>
              <a:t>, connecting to Twitter to </a:t>
            </a:r>
            <a:r>
              <a:rPr lang="en-GB" dirty="0" err="1">
                <a:latin typeface="Calibri" panose="020F0502020204030204" pitchFamily="34" charset="0"/>
                <a:ea typeface="Calibri" panose="020F0502020204030204" pitchFamily="34" charset="0"/>
                <a:cs typeface="Times New Roman" panose="02020603050405020304" pitchFamily="18" charset="0"/>
              </a:rPr>
              <a:t>analyze</a:t>
            </a:r>
            <a:r>
              <a:rPr lang="en-GB" dirty="0">
                <a:latin typeface="Calibri" panose="020F0502020204030204" pitchFamily="34" charset="0"/>
                <a:ea typeface="Calibri" panose="020F0502020204030204" pitchFamily="34" charset="0"/>
                <a:cs typeface="Times New Roman" panose="02020603050405020304" pitchFamily="18" charset="0"/>
              </a:rPr>
              <a:t> in real time the public sentiment about a given keyword (e.g. "education").</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14A470A0-E075-4CF9-B2E7-1DDC1F752768}"/>
              </a:ext>
            </a:extLst>
          </p:cNvPr>
          <p:cNvSpPr/>
          <p:nvPr/>
        </p:nvSpPr>
        <p:spPr>
          <a:xfrm>
            <a:off x="3743137" y="2067141"/>
            <a:ext cx="2331092" cy="1644891"/>
          </a:xfrm>
          <a:prstGeom prst="rect">
            <a:avLst/>
          </a:prstGeom>
          <a:noFill/>
          <a:ln>
            <a:solidFill>
              <a:srgbClr val="0432FF"/>
            </a:solidFill>
            <a:prstDash val="dash"/>
          </a:ln>
        </p:spPr>
        <p:style>
          <a:lnRef idx="1">
            <a:schemeClr val="accent1"/>
          </a:lnRef>
          <a:fillRef idx="3">
            <a:schemeClr val="accent1"/>
          </a:fillRef>
          <a:effectRef idx="2">
            <a:schemeClr val="accent1"/>
          </a:effectRef>
          <a:fontRef idx="minor">
            <a:schemeClr val="lt1"/>
          </a:fontRef>
        </p:style>
        <p:txBody>
          <a:bodyPr rtlCol="0" anchor="b" anchorCtr="0"/>
          <a:lstStyle/>
          <a:p>
            <a:r>
              <a:rPr lang="it-IT" sz="1000" b="1" dirty="0">
                <a:solidFill>
                  <a:srgbClr val="0070C0"/>
                </a:solidFill>
              </a:rPr>
              <a:t>Start </a:t>
            </a:r>
            <a:r>
              <a:rPr lang="it-IT" sz="1000" b="1" dirty="0" err="1">
                <a:solidFill>
                  <a:srgbClr val="0070C0"/>
                </a:solidFill>
              </a:rPr>
              <a:t>here</a:t>
            </a:r>
            <a:endParaRPr lang="en-US" sz="1000" b="1" dirty="0">
              <a:solidFill>
                <a:srgbClr val="0070C0"/>
              </a:solidFill>
            </a:endParaRPr>
          </a:p>
        </p:txBody>
      </p:sp>
      <p:sp>
        <p:nvSpPr>
          <p:cNvPr id="18" name="Rectangle 17">
            <a:extLst>
              <a:ext uri="{FF2B5EF4-FFF2-40B4-BE49-F238E27FC236}">
                <a16:creationId xmlns:a16="http://schemas.microsoft.com/office/drawing/2014/main" id="{92E4C9D7-213D-4C6C-9DA8-A104235EFE8F}"/>
              </a:ext>
            </a:extLst>
          </p:cNvPr>
          <p:cNvSpPr/>
          <p:nvPr/>
        </p:nvSpPr>
        <p:spPr>
          <a:xfrm>
            <a:off x="1088569" y="3522780"/>
            <a:ext cx="2819400" cy="265457"/>
          </a:xfrm>
          <a:prstGeom prst="rect">
            <a:avLst/>
          </a:prstGeom>
        </p:spPr>
        <p:txBody>
          <a:bodyPr wrap="square">
            <a:spAutoFit/>
          </a:bodyPr>
          <a:lstStyle/>
          <a:p>
            <a:pPr>
              <a:lnSpc>
                <a:spcPct val="107000"/>
              </a:lnSpc>
              <a:spcAft>
                <a:spcPts val="0"/>
              </a:spcAft>
            </a:pPr>
            <a:r>
              <a:rPr lang="en-GB" sz="1100" dirty="0">
                <a:latin typeface="Calibri" panose="020F0502020204030204" pitchFamily="34" charset="0"/>
                <a:ea typeface="Calibri" panose="020F0502020204030204" pitchFamily="34" charset="0"/>
                <a:cs typeface="Times New Roman" panose="02020603050405020304" pitchFamily="18" charset="0"/>
              </a:rPr>
              <a:t>Make sure you have </a:t>
            </a:r>
            <a:r>
              <a:rPr lang="en-GB" sz="1100" dirty="0">
                <a:latin typeface="Calibri" panose="020F0502020204030204" pitchFamily="34" charset="0"/>
                <a:ea typeface="Calibri" panose="020F0502020204030204" pitchFamily="34" charset="0"/>
                <a:cs typeface="Times New Roman" panose="02020603050405020304" pitchFamily="18" charset="0"/>
                <a:hlinkClick r:id="rId10" action="ppaction://hlinksldjump"/>
              </a:rPr>
              <a:t>configured your TJBot</a:t>
            </a:r>
            <a:endParaRPr lang="en-GB" sz="1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1" name="Picture 20" descr="A circuit board&#10;&#10;Description generated with very high confidence">
            <a:extLst>
              <a:ext uri="{FF2B5EF4-FFF2-40B4-BE49-F238E27FC236}">
                <a16:creationId xmlns:a16="http://schemas.microsoft.com/office/drawing/2014/main" id="{081E541D-286C-4DD7-81C8-DF6E46A364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47046" y="3458746"/>
            <a:ext cx="2644555" cy="1384994"/>
          </a:xfrm>
          <a:prstGeom prst="rect">
            <a:avLst/>
          </a:prstGeom>
          <a:ln>
            <a:solidFill>
              <a:schemeClr val="tx1"/>
            </a:solidFill>
          </a:ln>
        </p:spPr>
      </p:pic>
      <p:sp>
        <p:nvSpPr>
          <p:cNvPr id="14" name="Plus Sign 13">
            <a:extLst>
              <a:ext uri="{FF2B5EF4-FFF2-40B4-BE49-F238E27FC236}">
                <a16:creationId xmlns:a16="http://schemas.microsoft.com/office/drawing/2014/main" id="{3168B8E1-C535-4798-A7AC-B85E18113B8B}"/>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30008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907226"/>
            <a:ext cx="9144000" cy="475526"/>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2800" dirty="0">
                <a:hlinkClick r:id="rId2"/>
              </a:rPr>
              <a:t>Some of the Featured recipes</a:t>
            </a:r>
            <a:r>
              <a:rPr lang="en-GB" sz="2800" dirty="0"/>
              <a:t> created by TJBot community</a:t>
            </a:r>
            <a:endParaRPr lang="en-US" sz="900" spc="-1" dirty="0">
              <a:solidFill>
                <a:srgbClr val="000000"/>
              </a:solidFill>
              <a:uFill>
                <a:solidFill>
                  <a:srgbClr val="FFFFFF"/>
                </a:solidFill>
              </a:uFill>
              <a:latin typeface="IBM Plex Sans SemiBold"/>
              <a:cs typeface="IBM Plex Sans SemiBold"/>
            </a:endParaRPr>
          </a:p>
        </p:txBody>
      </p:sp>
      <p:sp>
        <p:nvSpPr>
          <p:cNvPr id="3" name="Rectangle 2">
            <a:extLst>
              <a:ext uri="{FF2B5EF4-FFF2-40B4-BE49-F238E27FC236}">
                <a16:creationId xmlns:a16="http://schemas.microsoft.com/office/drawing/2014/main" id="{72C78D61-9064-411D-9568-1DB6187666F7}"/>
              </a:ext>
            </a:extLst>
          </p:cNvPr>
          <p:cNvSpPr/>
          <p:nvPr/>
        </p:nvSpPr>
        <p:spPr>
          <a:xfrm>
            <a:off x="4716966" y="6310748"/>
            <a:ext cx="4220824" cy="461665"/>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en-GB" sz="1200" dirty="0">
                <a:hlinkClick r:id="rId3" action="ppaction://hlinksldjump"/>
              </a:rPr>
              <a:t>If you experience issues</a:t>
            </a:r>
            <a:r>
              <a:rPr lang="en-GB" sz="1200">
                <a:hlinkClick r:id="rId3" action="ppaction://hlinksldjump"/>
              </a:rPr>
              <a:t>, </a:t>
            </a:r>
            <a:r>
              <a:rPr lang="en-GB" sz="1200" dirty="0"/>
              <a:t>check </a:t>
            </a:r>
            <a:r>
              <a:rPr lang="en-GB" sz="1200"/>
              <a:t>recipe github</a:t>
            </a:r>
            <a:r>
              <a:rPr lang="en-GB" sz="1200" dirty="0"/>
              <a:t> site</a:t>
            </a:r>
            <a:r>
              <a:rPr lang="en-GB" sz="1200"/>
              <a:t>, </a:t>
            </a:r>
            <a:r>
              <a:rPr lang="en-GB" sz="1200" dirty="0">
                <a:hlinkClick r:id="rId3" action="ppaction://hlinksldjump"/>
              </a:rPr>
              <a:t>check </a:t>
            </a:r>
            <a:r>
              <a:rPr lang="en-GB" sz="1200">
                <a:hlinkClick r:id="rId3" action="ppaction://hlinksldjump"/>
              </a:rPr>
              <a:t>troubleshooting session</a:t>
            </a:r>
            <a:r>
              <a:rPr lang="en-GB" sz="1200" dirty="0"/>
              <a:t>, search on internet or… call your friends!</a:t>
            </a:r>
          </a:p>
        </p:txBody>
      </p:sp>
      <p:sp>
        <p:nvSpPr>
          <p:cNvPr id="5" name="Rectangle 4">
            <a:extLst>
              <a:ext uri="{FF2B5EF4-FFF2-40B4-BE49-F238E27FC236}">
                <a16:creationId xmlns:a16="http://schemas.microsoft.com/office/drawing/2014/main" id="{ED636017-C4B8-4646-AAED-38B2B2E48EA1}"/>
              </a:ext>
            </a:extLst>
          </p:cNvPr>
          <p:cNvSpPr/>
          <p:nvPr/>
        </p:nvSpPr>
        <p:spPr>
          <a:xfrm>
            <a:off x="74651" y="6311412"/>
            <a:ext cx="3906334" cy="461665"/>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en-GB" sz="1200" dirty="0"/>
              <a:t>You can also contribute with you own ones </a:t>
            </a:r>
            <a:r>
              <a:rPr lang="en-GB" sz="1200" dirty="0">
                <a:hlinkClick r:id="rId4"/>
              </a:rPr>
              <a:t>sending us email</a:t>
            </a:r>
            <a:r>
              <a:rPr lang="en-GB" sz="1200" dirty="0"/>
              <a:t> with a link to your repository and a demo video.</a:t>
            </a:r>
          </a:p>
        </p:txBody>
      </p:sp>
      <p:sp>
        <p:nvSpPr>
          <p:cNvPr id="7" name="Rectangle 1">
            <a:hlinkClick r:id="rId5"/>
            <a:extLst>
              <a:ext uri="{FF2B5EF4-FFF2-40B4-BE49-F238E27FC236}">
                <a16:creationId xmlns:a16="http://schemas.microsoft.com/office/drawing/2014/main" id="{AB71F171-DCE7-4426-90FA-E50DD19F8031}"/>
              </a:ext>
            </a:extLst>
          </p:cNvPr>
          <p:cNvSpPr>
            <a:spLocks noChangeArrowheads="1"/>
          </p:cNvSpPr>
          <p:nvPr/>
        </p:nvSpPr>
        <p:spPr bwMode="auto">
          <a:xfrm>
            <a:off x="74651" y="1311370"/>
            <a:ext cx="8991523" cy="485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no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Expressing Emotions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hlinkClick r:id="rId6"/>
              </a:rPr>
              <a:t>Build a TJBot That Cares</a:t>
            </a:r>
            <a:r>
              <a:rPr kumimoji="0" lang="en-US" altLang="en-US" sz="1200" b="0" i="0" u="none" strike="noStrike" cap="none" normalizeH="0" baseline="0" dirty="0">
                <a:ln>
                  <a:noFill/>
                </a:ln>
                <a:solidFill>
                  <a:schemeClr val="tx1"/>
                </a:solidFill>
                <a:effectLst/>
              </a:rPr>
              <a:t> by </a:t>
            </a:r>
            <a:r>
              <a:rPr kumimoji="0" lang="en-US" altLang="en-US" sz="1200" b="0" i="0" u="none" strike="noStrike" cap="none" normalizeH="0" baseline="0" dirty="0" err="1">
                <a:ln>
                  <a:noFill/>
                </a:ln>
                <a:solidFill>
                  <a:schemeClr val="tx1"/>
                </a:solidFill>
                <a:effectLst/>
                <a:hlinkClick r:id="rId7"/>
              </a:rPr>
              <a:t>J.Zheng</a:t>
            </a:r>
            <a:r>
              <a:rPr kumimoji="0" lang="en-US" altLang="en-US" sz="1200" b="0" i="0" u="none" strike="noStrike" cap="none" normalizeH="0" baseline="0" dirty="0">
                <a:ln>
                  <a:noFill/>
                </a:ln>
                <a:solidFill>
                  <a:schemeClr val="tx1"/>
                </a:solidFill>
                <a:effectLst/>
              </a:rPr>
              <a:t>. Puts a voice interface onto TJBot, then gives it the ability to converse and understand your emotional tones.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hlinkClick r:id="rId8"/>
              </a:rPr>
              <a:t>Twitter Wave</a:t>
            </a:r>
            <a:r>
              <a:rPr kumimoji="0" lang="en-US" altLang="en-US" sz="1200" b="0" i="0" u="none" strike="noStrike" cap="none" normalizeH="0" baseline="0" dirty="0">
                <a:ln>
                  <a:noFill/>
                </a:ln>
                <a:solidFill>
                  <a:schemeClr val="tx1"/>
                </a:solidFill>
                <a:effectLst/>
              </a:rPr>
              <a:t> by </a:t>
            </a:r>
            <a:r>
              <a:rPr kumimoji="0" lang="en-US" altLang="en-US" sz="1200" b="0" i="0" u="none" strike="noStrike" cap="none" normalizeH="0" baseline="0" dirty="0" err="1">
                <a:ln>
                  <a:noFill/>
                </a:ln>
                <a:solidFill>
                  <a:schemeClr val="tx1"/>
                </a:solidFill>
                <a:effectLst/>
                <a:hlinkClick r:id="rId9"/>
              </a:rPr>
              <a:t>J.Weisz</a:t>
            </a:r>
            <a:r>
              <a:rPr kumimoji="0" lang="en-US" altLang="en-US" sz="1200" b="0" i="0" u="none" strike="noStrike" cap="none" normalizeH="0" baseline="0" dirty="0">
                <a:ln>
                  <a:noFill/>
                </a:ln>
                <a:solidFill>
                  <a:schemeClr val="tx1"/>
                </a:solidFill>
                <a:effectLst/>
              </a:rPr>
              <a:t>. An enhancement of the </a:t>
            </a:r>
            <a:r>
              <a:rPr kumimoji="0" lang="en-US" altLang="en-US" sz="1200" b="0" i="0" u="none" strike="noStrike" cap="none" normalizeH="0" baseline="0" dirty="0" err="1">
                <a:ln>
                  <a:noFill/>
                </a:ln>
                <a:solidFill>
                  <a:schemeClr val="tx1"/>
                </a:solidFill>
                <a:effectLst/>
              </a:rPr>
              <a:t>standar</a:t>
            </a:r>
            <a:r>
              <a:rPr kumimoji="0" lang="en-US" altLang="en-US" sz="1200" b="0" i="0" u="none" strike="noStrike" cap="none" normalizeH="0" baseline="0" dirty="0">
                <a:ln>
                  <a:noFill/>
                </a:ln>
                <a:solidFill>
                  <a:schemeClr val="tx1"/>
                </a:solidFill>
                <a:effectLst/>
              </a:rPr>
              <a:t> Sentiment Analysis recipe. This one adds options to wave and announce when the sentiment for a topic changes.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Reporting Weather, time, news, sports</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hlinkClick r:id="rId10"/>
              </a:rPr>
              <a:t>TJ Weather</a:t>
            </a:r>
            <a:r>
              <a:rPr kumimoji="0" lang="en-US" altLang="en-US" sz="1200" b="0" i="0" u="none" strike="noStrike" cap="none" normalizeH="0" baseline="0" dirty="0">
                <a:ln>
                  <a:noFill/>
                </a:ln>
                <a:solidFill>
                  <a:schemeClr val="tx1"/>
                </a:solidFill>
                <a:effectLst/>
              </a:rPr>
              <a:t> by </a:t>
            </a:r>
            <a:r>
              <a:rPr kumimoji="0" lang="en-US" altLang="en-US" sz="1200" b="0" i="0" u="none" strike="noStrike" cap="none" normalizeH="0" baseline="0" dirty="0" err="1">
                <a:ln>
                  <a:noFill/>
                </a:ln>
                <a:solidFill>
                  <a:schemeClr val="tx1"/>
                </a:solidFill>
                <a:effectLst/>
                <a:hlinkClick r:id="rId11"/>
              </a:rPr>
              <a:t>S.Bhat</a:t>
            </a:r>
            <a:r>
              <a:rPr kumimoji="0" lang="en-US" altLang="en-US" sz="1200" b="0" i="0" u="none" strike="noStrike" cap="none" normalizeH="0" baseline="0" dirty="0">
                <a:ln>
                  <a:noFill/>
                </a:ln>
                <a:solidFill>
                  <a:schemeClr val="tx1"/>
                </a:solidFill>
                <a:effectLst/>
              </a:rPr>
              <a:t>. Use TJBot as a personal weather station.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err="1">
                <a:ln>
                  <a:noFill/>
                </a:ln>
                <a:solidFill>
                  <a:schemeClr val="tx1"/>
                </a:solidFill>
                <a:effectLst/>
                <a:hlinkClick r:id="rId12"/>
              </a:rPr>
              <a:t>weatherbot</a:t>
            </a:r>
            <a:r>
              <a:rPr kumimoji="0" lang="en-US" altLang="en-US" sz="1200" b="0" i="0" u="none" strike="noStrike" cap="none" normalizeH="0" baseline="0" dirty="0">
                <a:ln>
                  <a:noFill/>
                </a:ln>
                <a:solidFill>
                  <a:schemeClr val="tx1"/>
                </a:solidFill>
                <a:effectLst/>
              </a:rPr>
              <a:t> by </a:t>
            </a:r>
            <a:r>
              <a:rPr kumimoji="0" lang="en-US" altLang="en-US" sz="1200" b="0" i="0" u="none" strike="noStrike" cap="none" normalizeH="0" baseline="0" dirty="0" err="1">
                <a:ln>
                  <a:noFill/>
                </a:ln>
                <a:solidFill>
                  <a:schemeClr val="tx1"/>
                </a:solidFill>
                <a:effectLst/>
                <a:hlinkClick r:id="rId13"/>
              </a:rPr>
              <a:t>D.Lane</a:t>
            </a:r>
            <a:r>
              <a:rPr kumimoji="0" lang="en-US" altLang="en-US" sz="1200" b="0" i="0" u="none" strike="noStrike" cap="none" normalizeH="0" baseline="0" dirty="0">
                <a:ln>
                  <a:noFill/>
                </a:ln>
                <a:solidFill>
                  <a:schemeClr val="tx1"/>
                </a:solidFill>
                <a:effectLst/>
              </a:rPr>
              <a:t>. TJBot as a </a:t>
            </a:r>
            <a:r>
              <a:rPr kumimoji="0" lang="en-US" altLang="en-US" sz="1200" b="0" i="0" u="none" strike="noStrike" cap="none" normalizeH="0" baseline="0" dirty="0" err="1">
                <a:ln>
                  <a:noFill/>
                </a:ln>
                <a:solidFill>
                  <a:schemeClr val="tx1"/>
                </a:solidFill>
                <a:effectLst/>
              </a:rPr>
              <a:t>weatherbot</a:t>
            </a:r>
            <a:r>
              <a:rPr kumimoji="0" lang="en-US" altLang="en-US" sz="1200" b="0" i="0" u="none" strike="noStrike" cap="none" normalizeH="0" baseline="0" dirty="0">
                <a:ln>
                  <a:noFill/>
                </a:ln>
                <a:solidFill>
                  <a:schemeClr val="tx1"/>
                </a:solidFill>
                <a:effectLst/>
              </a:rPr>
              <a:t>. The angle of his arm shows you forecasted temperature and his head lights up if it will rain!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hlinkClick r:id="rId14"/>
              </a:rPr>
              <a:t>Tell the time</a:t>
            </a:r>
            <a:r>
              <a:rPr kumimoji="0" lang="en-US" altLang="en-US" sz="1200" b="0" i="0" u="none" strike="noStrike" cap="none" normalizeH="0" baseline="0" dirty="0">
                <a:ln>
                  <a:noFill/>
                </a:ln>
                <a:solidFill>
                  <a:schemeClr val="tx1"/>
                </a:solidFill>
                <a:effectLst/>
              </a:rPr>
              <a:t> by </a:t>
            </a:r>
            <a:r>
              <a:rPr kumimoji="0" lang="en-US" altLang="en-US" sz="1200" b="0" i="0" u="none" strike="noStrike" cap="none" normalizeH="0" baseline="0" dirty="0" err="1">
                <a:ln>
                  <a:noFill/>
                </a:ln>
                <a:solidFill>
                  <a:schemeClr val="tx1"/>
                </a:solidFill>
                <a:effectLst/>
                <a:hlinkClick r:id="rId15"/>
              </a:rPr>
              <a:t>D.Cummins</a:t>
            </a:r>
            <a:r>
              <a:rPr kumimoji="0" lang="en-US" altLang="en-US" sz="1200" b="0" i="0" u="none" strike="noStrike" cap="none" normalizeH="0" baseline="0" dirty="0">
                <a:ln>
                  <a:noFill/>
                </a:ln>
                <a:solidFill>
                  <a:schemeClr val="tx1"/>
                </a:solidFill>
                <a:effectLst/>
              </a:rPr>
              <a:t>. Build a robot that can tell the time in different cities.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hlinkClick r:id="rId16"/>
              </a:rPr>
              <a:t>Thomas: A TJBot News Grabber</a:t>
            </a:r>
            <a:r>
              <a:rPr kumimoji="0" lang="en-US" altLang="en-US" sz="1200" b="0" i="0" u="none" strike="noStrike" cap="none" normalizeH="0" baseline="0" dirty="0">
                <a:ln>
                  <a:noFill/>
                </a:ln>
                <a:solidFill>
                  <a:schemeClr val="tx1"/>
                </a:solidFill>
                <a:effectLst/>
              </a:rPr>
              <a:t> by </a:t>
            </a:r>
            <a:r>
              <a:rPr kumimoji="0" lang="en-US" altLang="en-US" sz="1200" b="0" i="0" u="none" strike="noStrike" cap="none" normalizeH="0" baseline="0" dirty="0" err="1">
                <a:ln>
                  <a:noFill/>
                </a:ln>
                <a:solidFill>
                  <a:schemeClr val="tx1"/>
                </a:solidFill>
                <a:effectLst/>
                <a:hlinkClick r:id="rId17"/>
              </a:rPr>
              <a:t>T.Bakshi</a:t>
            </a:r>
            <a:r>
              <a:rPr kumimoji="0" lang="en-US" altLang="en-US" sz="1200" b="0" i="0" u="none" strike="noStrike" cap="none" normalizeH="0" baseline="0" dirty="0">
                <a:ln>
                  <a:noFill/>
                </a:ln>
                <a:solidFill>
                  <a:schemeClr val="tx1"/>
                </a:solidFill>
                <a:effectLst/>
              </a:rPr>
              <a:t>. Build a chatbot that can report the news. It uses Discovery, Conversation, Natural Language Understanding, Knowledge Studio, Speech to Text, and Text to Speech. </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err="1">
                <a:ln>
                  <a:noFill/>
                </a:ln>
                <a:solidFill>
                  <a:schemeClr val="tx1"/>
                </a:solidFill>
                <a:effectLst/>
                <a:hlinkClick r:id="rId18"/>
              </a:rPr>
              <a:t>SportsBuddy</a:t>
            </a:r>
            <a:r>
              <a:rPr kumimoji="0" lang="en-US" altLang="en-US" sz="1200" b="0" i="0" u="none" strike="noStrike" cap="none" normalizeH="0" baseline="0" dirty="0">
                <a:ln>
                  <a:noFill/>
                </a:ln>
                <a:solidFill>
                  <a:schemeClr val="tx1"/>
                </a:solidFill>
                <a:effectLst/>
              </a:rPr>
              <a:t> Use the </a:t>
            </a:r>
            <a:r>
              <a:rPr kumimoji="0" lang="en-US" altLang="en-US" sz="1200" b="0" i="0" u="none" strike="noStrike" cap="none" normalizeH="0" baseline="0" dirty="0" err="1">
                <a:ln>
                  <a:noFill/>
                </a:ln>
                <a:solidFill>
                  <a:schemeClr val="tx1"/>
                </a:solidFill>
                <a:effectLst/>
              </a:rPr>
              <a:t>SportsBuddy</a:t>
            </a:r>
            <a:r>
              <a:rPr kumimoji="0" lang="en-US" altLang="en-US" sz="1200" b="0" i="0" u="none" strike="noStrike" cap="none" normalizeH="0" baseline="0" dirty="0">
                <a:ln>
                  <a:noFill/>
                </a:ln>
                <a:solidFill>
                  <a:schemeClr val="tx1"/>
                </a:solidFill>
                <a:effectLst/>
              </a:rPr>
              <a:t> to chat about your favorite MLB team and receive news and standings using Twilio. </a:t>
            </a:r>
          </a:p>
          <a:p>
            <a:pPr defTabSz="914400" eaLnBrk="0" fontAlgn="base" hangingPunct="0">
              <a:spcBef>
                <a:spcPct val="0"/>
              </a:spcBef>
              <a:spcAft>
                <a:spcPct val="0"/>
              </a:spcAft>
            </a:pPr>
            <a:r>
              <a:rPr lang="en-US" altLang="en-US" sz="1200" b="1" dirty="0">
                <a:hlinkClick r:id="rId19"/>
              </a:rPr>
              <a:t>TJ Calendar</a:t>
            </a:r>
            <a:r>
              <a:rPr lang="en-US" altLang="en-US" sz="1200" dirty="0"/>
              <a:t> by </a:t>
            </a:r>
            <a:r>
              <a:rPr lang="en-US" altLang="en-US" sz="1200" dirty="0" err="1">
                <a:hlinkClick r:id="rId20"/>
              </a:rPr>
              <a:t>D.Gregory</a:t>
            </a:r>
            <a:r>
              <a:rPr lang="en-US" altLang="en-US" sz="1200" dirty="0"/>
              <a:t>. A personal event planner based on your Google Calendar history </a:t>
            </a:r>
          </a:p>
          <a:p>
            <a:pPr lvl="0" defTabSz="914400" eaLnBrk="0" fontAlgn="base" hangingPunct="0">
              <a:spcBef>
                <a:spcPct val="0"/>
              </a:spcBef>
              <a:spcAft>
                <a:spcPct val="0"/>
              </a:spcAft>
            </a:pPr>
            <a:endParaRPr lang="en-US" altLang="en-US" sz="400" b="1" dirty="0"/>
          </a:p>
          <a:p>
            <a:pPr lvl="0" defTabSz="914400" eaLnBrk="0" fontAlgn="base" hangingPunct="0">
              <a:spcBef>
                <a:spcPct val="0"/>
              </a:spcBef>
              <a:spcAft>
                <a:spcPct val="0"/>
              </a:spcAft>
            </a:pPr>
            <a:r>
              <a:rPr lang="en-US" altLang="en-US" sz="1200" b="1" dirty="0"/>
              <a:t>Vision Recognition</a:t>
            </a:r>
          </a:p>
          <a:p>
            <a:pPr lvl="0" defTabSz="914400" eaLnBrk="0" fontAlgn="base" hangingPunct="0">
              <a:spcBef>
                <a:spcPct val="0"/>
              </a:spcBef>
              <a:spcAft>
                <a:spcPct val="0"/>
              </a:spcAft>
            </a:pPr>
            <a:r>
              <a:rPr lang="en-US" altLang="en-US" sz="1200" b="1" dirty="0" err="1">
                <a:hlinkClick r:id="rId21"/>
              </a:rPr>
              <a:t>tjbot</a:t>
            </a:r>
            <a:r>
              <a:rPr lang="en-US" altLang="en-US" sz="1200" b="1" dirty="0">
                <a:hlinkClick r:id="rId21"/>
              </a:rPr>
              <a:t>-visual-recognition</a:t>
            </a:r>
            <a:r>
              <a:rPr lang="en-US" altLang="en-US" sz="1200" dirty="0"/>
              <a:t> by </a:t>
            </a:r>
            <a:r>
              <a:rPr lang="en-US" altLang="en-US" sz="1200" dirty="0" err="1">
                <a:hlinkClick r:id="rId7"/>
              </a:rPr>
              <a:t>J.Zheng</a:t>
            </a:r>
            <a:r>
              <a:rPr lang="en-US" altLang="en-US" sz="1200" dirty="0"/>
              <a:t>. socializing with classic monsters. </a:t>
            </a:r>
          </a:p>
          <a:p>
            <a:pPr lvl="0" defTabSz="914400" eaLnBrk="0" fontAlgn="base" hangingPunct="0">
              <a:spcBef>
                <a:spcPct val="0"/>
              </a:spcBef>
              <a:spcAft>
                <a:spcPct val="0"/>
              </a:spcAft>
            </a:pPr>
            <a:r>
              <a:rPr lang="en-US" altLang="en-US" sz="1200" b="1" dirty="0" err="1">
                <a:hlinkClick r:id="rId22"/>
              </a:rPr>
              <a:t>TJVision</a:t>
            </a:r>
            <a:r>
              <a:rPr lang="en-US" altLang="en-US" sz="1200" dirty="0"/>
              <a:t> by </a:t>
            </a:r>
            <a:r>
              <a:rPr lang="en-US" altLang="en-US" sz="1200" dirty="0" err="1">
                <a:hlinkClick r:id="rId23"/>
              </a:rPr>
              <a:t>V.Dibia</a:t>
            </a:r>
            <a:r>
              <a:rPr lang="en-US" altLang="en-US" sz="1200" dirty="0"/>
              <a:t>. Recognize (and read out) content of images using the Watson Visual Recognition API.</a:t>
            </a:r>
          </a:p>
          <a:p>
            <a:pPr lvl="0" defTabSz="914400" eaLnBrk="0" fontAlgn="base" hangingPunct="0">
              <a:spcBef>
                <a:spcPct val="0"/>
              </a:spcBef>
              <a:spcAft>
                <a:spcPct val="0"/>
              </a:spcAft>
            </a:pPr>
            <a:r>
              <a:rPr lang="en-US" altLang="en-US" sz="1200" b="1" dirty="0" err="1">
                <a:hlinkClick r:id="rId24"/>
              </a:rPr>
              <a:t>VisualTJ</a:t>
            </a:r>
            <a:r>
              <a:rPr lang="en-US" altLang="en-US" sz="1200" b="1" dirty="0">
                <a:hlinkClick r:id="rId24"/>
              </a:rPr>
              <a:t> (Node-Red based)</a:t>
            </a:r>
            <a:r>
              <a:rPr lang="en-US" altLang="en-US" sz="1200" dirty="0"/>
              <a:t> by </a:t>
            </a:r>
            <a:r>
              <a:rPr lang="en-US" altLang="en-US" sz="1200" dirty="0" err="1">
                <a:hlinkClick r:id="rId25"/>
              </a:rPr>
              <a:t>S.Vogelmann</a:t>
            </a:r>
            <a:r>
              <a:rPr lang="en-US" altLang="en-US" sz="1200" dirty="0"/>
              <a:t>. A Node-RED based application to make your </a:t>
            </a:r>
            <a:r>
              <a:rPr lang="en-US" altLang="en-US" sz="1200" dirty="0" err="1"/>
              <a:t>TJbot</a:t>
            </a:r>
            <a:r>
              <a:rPr lang="en-US" altLang="en-US" sz="1200" dirty="0"/>
              <a:t> see and recognize the world.</a:t>
            </a:r>
          </a:p>
          <a:p>
            <a:pPr lvl="0" defTabSz="914400" eaLnBrk="0" fontAlgn="base" hangingPunct="0">
              <a:spcBef>
                <a:spcPct val="0"/>
              </a:spcBef>
              <a:spcAft>
                <a:spcPct val="0"/>
              </a:spcAft>
            </a:pPr>
            <a:r>
              <a:rPr lang="en-US" altLang="en-US" sz="1200" b="1" dirty="0">
                <a:hlinkClick r:id="rId26"/>
              </a:rPr>
              <a:t>TJBot-Visual</a:t>
            </a:r>
            <a:r>
              <a:rPr lang="en-US" altLang="en-US" sz="1200" dirty="0"/>
              <a:t> by </a:t>
            </a:r>
            <a:r>
              <a:rPr lang="en-US" altLang="en-US" sz="1200" dirty="0" err="1">
                <a:hlinkClick r:id="rId27"/>
              </a:rPr>
              <a:t>G.Newton</a:t>
            </a:r>
            <a:r>
              <a:rPr lang="en-US" altLang="en-US" sz="1200" dirty="0"/>
              <a:t>. Connecting Conversation to Visual Recognition and make your </a:t>
            </a:r>
            <a:r>
              <a:rPr lang="en-US" altLang="en-US" sz="1200" dirty="0" err="1"/>
              <a:t>TJbot</a:t>
            </a:r>
            <a:r>
              <a:rPr lang="en-US" altLang="en-US" sz="1200" dirty="0"/>
              <a:t> see and recognize the world. </a:t>
            </a:r>
          </a:p>
          <a:p>
            <a:pPr lvl="0" defTabSz="914400" eaLnBrk="0" fontAlgn="base" hangingPunct="0">
              <a:spcBef>
                <a:spcPct val="0"/>
              </a:spcBef>
              <a:spcAft>
                <a:spcPct val="0"/>
              </a:spcAft>
            </a:pPr>
            <a:r>
              <a:rPr lang="en-US" altLang="en-US" sz="1200" b="1" dirty="0" err="1">
                <a:hlinkClick r:id="rId28"/>
              </a:rPr>
              <a:t>StockPots</a:t>
            </a:r>
            <a:r>
              <a:rPr lang="en-US" altLang="en-US" sz="1200" dirty="0"/>
              <a:t> by </a:t>
            </a:r>
            <a:r>
              <a:rPr lang="en-US" altLang="en-US" sz="1200" dirty="0" err="1">
                <a:hlinkClick r:id="rId29"/>
              </a:rPr>
              <a:t>S.Arnell</a:t>
            </a:r>
            <a:r>
              <a:rPr lang="en-US" altLang="en-US" sz="1200" dirty="0"/>
              <a:t>. A simple application that </a:t>
            </a:r>
            <a:r>
              <a:rPr lang="en-US" altLang="en-US" sz="1200" dirty="0" err="1"/>
              <a:t>recognises</a:t>
            </a:r>
            <a:r>
              <a:rPr lang="en-US" altLang="en-US" sz="1200" dirty="0"/>
              <a:t>, and converses on different Knorr Stockpots based on Watson Cognitive capabilities. </a:t>
            </a:r>
          </a:p>
          <a:p>
            <a:pPr lvl="0" defTabSz="914400" eaLnBrk="0" fontAlgn="base" hangingPunct="0">
              <a:spcBef>
                <a:spcPct val="0"/>
              </a:spcBef>
              <a:spcAft>
                <a:spcPct val="0"/>
              </a:spcAft>
            </a:pPr>
            <a:endParaRPr lang="en-US" altLang="en-US" sz="400" b="1" dirty="0"/>
          </a:p>
          <a:p>
            <a:pPr lvl="0" defTabSz="914400" eaLnBrk="0" fontAlgn="base" hangingPunct="0">
              <a:spcBef>
                <a:spcPct val="0"/>
              </a:spcBef>
              <a:spcAft>
                <a:spcPct val="0"/>
              </a:spcAft>
            </a:pPr>
            <a:r>
              <a:rPr lang="en-US" altLang="en-US" sz="1200" b="1" dirty="0"/>
              <a:t>Healthcare &amp; Other</a:t>
            </a:r>
          </a:p>
          <a:p>
            <a:pPr lvl="0" defTabSz="914400" eaLnBrk="0" fontAlgn="base" hangingPunct="0">
              <a:spcBef>
                <a:spcPct val="0"/>
              </a:spcBef>
              <a:spcAft>
                <a:spcPct val="0"/>
              </a:spcAft>
            </a:pPr>
            <a:r>
              <a:rPr lang="en-US" altLang="en-US" sz="1200" b="1" dirty="0" err="1">
                <a:hlinkClick r:id="rId30"/>
              </a:rPr>
              <a:t>DoctorWat</a:t>
            </a:r>
            <a:r>
              <a:rPr lang="en-US" altLang="en-US" sz="1200" dirty="0"/>
              <a:t> by </a:t>
            </a:r>
            <a:r>
              <a:rPr lang="en-US" altLang="en-US" sz="1200" dirty="0" err="1">
                <a:hlinkClick r:id="rId31"/>
              </a:rPr>
              <a:t>WilsonWu</a:t>
            </a:r>
            <a:r>
              <a:rPr lang="en-US" altLang="en-US" sz="1200" dirty="0"/>
              <a:t>. A desktop application for collecting user data that can reduce the information gap between doctors and patients. </a:t>
            </a:r>
          </a:p>
          <a:p>
            <a:pPr lvl="0" defTabSz="914400" eaLnBrk="0" fontAlgn="base" hangingPunct="0">
              <a:spcBef>
                <a:spcPct val="0"/>
              </a:spcBef>
              <a:spcAft>
                <a:spcPct val="0"/>
              </a:spcAft>
            </a:pPr>
            <a:r>
              <a:rPr lang="en-US" altLang="en-US" sz="1200" b="1" dirty="0">
                <a:hlinkClick r:id="rId32"/>
              </a:rPr>
              <a:t>TJBot </a:t>
            </a:r>
            <a:r>
              <a:rPr lang="en-US" altLang="en-US" sz="1200" b="1" dirty="0" err="1">
                <a:hlinkClick r:id="rId32"/>
              </a:rPr>
              <a:t>Heptathalon</a:t>
            </a:r>
            <a:r>
              <a:rPr lang="en-US" altLang="en-US" sz="1200" dirty="0"/>
              <a:t> by </a:t>
            </a:r>
            <a:r>
              <a:rPr lang="en-US" altLang="en-US" sz="1200" dirty="0" err="1">
                <a:hlinkClick r:id="rId33"/>
              </a:rPr>
              <a:t>R.Mauer</a:t>
            </a:r>
            <a:r>
              <a:rPr lang="en-US" altLang="en-US" sz="1200" dirty="0"/>
              <a:t>. Leverages IBM Watson Cognitive Services including - Conversation, Text to Speech, Speech to Text, Language Translator, Discovery, Tone Analyzer and Visual Recognition. </a:t>
            </a:r>
          </a:p>
          <a:p>
            <a:pPr lvl="0" defTabSz="914400" eaLnBrk="0" fontAlgn="base" hangingPunct="0">
              <a:spcBef>
                <a:spcPct val="0"/>
              </a:spcBef>
              <a:spcAft>
                <a:spcPct val="0"/>
              </a:spcAft>
            </a:pPr>
            <a:r>
              <a:rPr lang="en-US" altLang="en-US" sz="1200" b="1" dirty="0" err="1">
                <a:hlinkClick r:id="rId34"/>
              </a:rPr>
              <a:t>TJWave</a:t>
            </a:r>
            <a:r>
              <a:rPr lang="en-US" altLang="en-US" sz="1200" dirty="0"/>
              <a:t> by </a:t>
            </a:r>
            <a:r>
              <a:rPr lang="en-US" altLang="en-US" sz="1200" dirty="0">
                <a:hlinkClick r:id="rId23"/>
              </a:rPr>
              <a:t>Victor </a:t>
            </a:r>
            <a:r>
              <a:rPr lang="en-US" altLang="en-US" sz="1200" dirty="0" err="1">
                <a:hlinkClick r:id="rId23"/>
              </a:rPr>
              <a:t>Dibia</a:t>
            </a:r>
            <a:r>
              <a:rPr lang="en-US" altLang="en-US" sz="1200" dirty="0"/>
              <a:t>. Fun controller recipe for </a:t>
            </a:r>
            <a:r>
              <a:rPr lang="en-US" altLang="en-US" sz="1200" dirty="0" err="1"/>
              <a:t>TJBot's</a:t>
            </a:r>
            <a:r>
              <a:rPr lang="en-US" altLang="en-US" sz="1200" dirty="0"/>
              <a:t> servo arm. </a:t>
            </a:r>
          </a:p>
          <a:p>
            <a:pPr lvl="0" defTabSz="914400" eaLnBrk="0" fontAlgn="base" hangingPunct="0">
              <a:spcBef>
                <a:spcPct val="0"/>
              </a:spcBef>
              <a:spcAft>
                <a:spcPct val="0"/>
              </a:spcAft>
            </a:pPr>
            <a:r>
              <a:rPr lang="en-US" altLang="en-US" sz="1200" b="1" dirty="0" err="1">
                <a:hlinkClick r:id="rId35"/>
              </a:rPr>
              <a:t>TJDashboard</a:t>
            </a:r>
            <a:r>
              <a:rPr lang="en-US" altLang="en-US" sz="1200" dirty="0"/>
              <a:t> by </a:t>
            </a:r>
            <a:r>
              <a:rPr lang="en-US" altLang="en-US" sz="1200" dirty="0" err="1">
                <a:hlinkClick r:id="rId23"/>
              </a:rPr>
              <a:t>V.Dibia</a:t>
            </a:r>
            <a:r>
              <a:rPr lang="en-US" altLang="en-US" sz="1200" dirty="0"/>
              <a:t>. Web interface to visualize underlying processes on TJBot.</a:t>
            </a:r>
          </a:p>
          <a:p>
            <a:pPr lvl="0" defTabSz="914400" eaLnBrk="0" fontAlgn="base" hangingPunct="0">
              <a:spcBef>
                <a:spcPct val="0"/>
              </a:spcBef>
              <a:spcAft>
                <a:spcPct val="0"/>
              </a:spcAft>
            </a:pPr>
            <a:r>
              <a:rPr lang="en-US" altLang="en-US" sz="1200" b="1" dirty="0">
                <a:hlinkClick r:id="rId36"/>
              </a:rPr>
              <a:t>TJDJ</a:t>
            </a:r>
            <a:r>
              <a:rPr lang="en-US" altLang="en-US" sz="1200" dirty="0"/>
              <a:t> by </a:t>
            </a:r>
            <a:r>
              <a:rPr lang="en-US" altLang="en-US" sz="1200" dirty="0" err="1">
                <a:hlinkClick r:id="rId23"/>
              </a:rPr>
              <a:t>V.Dibia</a:t>
            </a:r>
            <a:r>
              <a:rPr lang="en-US" altLang="en-US" sz="1200" dirty="0"/>
              <a:t>. Fun speech-based app to get TJBot playing (and dancing to) song snippets using Watson </a:t>
            </a:r>
            <a:r>
              <a:rPr lang="en-US" altLang="en-US" sz="1200" dirty="0" err="1"/>
              <a:t>Apis</a:t>
            </a:r>
            <a:r>
              <a:rPr lang="en-US" altLang="en-US" sz="1200" dirty="0"/>
              <a:t> and the Spotify </a:t>
            </a:r>
            <a:r>
              <a:rPr lang="en-US" altLang="en-US" sz="1200" dirty="0" err="1"/>
              <a:t>api</a:t>
            </a:r>
            <a:r>
              <a:rPr lang="en-US" altLang="en-US" sz="1200" dirty="0"/>
              <a:t>.</a:t>
            </a:r>
          </a:p>
        </p:txBody>
      </p:sp>
      <p:pic>
        <p:nvPicPr>
          <p:cNvPr id="10" name="Picture 9">
            <a:hlinkClick r:id="rId37" action="ppaction://hlinksldjump"/>
            <a:extLst>
              <a:ext uri="{FF2B5EF4-FFF2-40B4-BE49-F238E27FC236}">
                <a16:creationId xmlns:a16="http://schemas.microsoft.com/office/drawing/2014/main" id="{7F30E621-3440-44B3-9B21-A7943BE696EB}"/>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74651" y="63910"/>
            <a:ext cx="817446" cy="817446"/>
          </a:xfrm>
          <a:prstGeom prst="ellipse">
            <a:avLst/>
          </a:prstGeom>
        </p:spPr>
      </p:pic>
      <p:sp>
        <p:nvSpPr>
          <p:cNvPr id="12" name="Plus Sign 11">
            <a:extLst>
              <a:ext uri="{FF2B5EF4-FFF2-40B4-BE49-F238E27FC236}">
                <a16:creationId xmlns:a16="http://schemas.microsoft.com/office/drawing/2014/main" id="{A8F76FD0-D504-4948-B5A5-8862F3535AB9}"/>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413032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Compose TJBot </a:t>
            </a:r>
            <a:r>
              <a:rPr lang="en-GB" sz="3600" spc="-1" dirty="0" err="1">
                <a:solidFill>
                  <a:srgbClr val="000000"/>
                </a:solidFill>
                <a:uFill>
                  <a:solidFill>
                    <a:srgbClr val="FFFFFF"/>
                  </a:solidFill>
                </a:uFill>
                <a:latin typeface="IBM Plex Sans SemiBold"/>
                <a:ea typeface="Andale Mono"/>
                <a:cs typeface="IBM Plex Sans SemiBold"/>
              </a:rPr>
              <a:t>behavior</a:t>
            </a:r>
            <a:r>
              <a:rPr lang="en-GB" sz="3600" spc="-1" dirty="0">
                <a:solidFill>
                  <a:srgbClr val="000000"/>
                </a:solidFill>
                <a:uFill>
                  <a:solidFill>
                    <a:srgbClr val="FFFFFF"/>
                  </a:solidFill>
                </a:uFill>
                <a:latin typeface="IBM Plex Sans SemiBold"/>
                <a:ea typeface="Andale Mono"/>
                <a:cs typeface="IBM Plex Sans SemiBold"/>
              </a:rPr>
              <a:t> with «blocks»</a:t>
            </a:r>
          </a:p>
        </p:txBody>
      </p:sp>
      <p:sp>
        <p:nvSpPr>
          <p:cNvPr id="4" name="Rectangle 3">
            <a:extLst>
              <a:ext uri="{FF2B5EF4-FFF2-40B4-BE49-F238E27FC236}">
                <a16:creationId xmlns:a16="http://schemas.microsoft.com/office/drawing/2014/main" id="{1C4FED0F-99A1-4D04-A203-562DCDBE13EF}"/>
              </a:ext>
            </a:extLst>
          </p:cNvPr>
          <p:cNvSpPr/>
          <p:nvPr/>
        </p:nvSpPr>
        <p:spPr>
          <a:xfrm>
            <a:off x="10884" y="1528023"/>
            <a:ext cx="9122231" cy="1569660"/>
          </a:xfrm>
          <a:prstGeom prst="rect">
            <a:avLst/>
          </a:prstGeom>
        </p:spPr>
        <p:txBody>
          <a:bodyPr wrap="square">
            <a:spAutoFit/>
          </a:bodyPr>
          <a:lstStyle/>
          <a:p>
            <a:r>
              <a:rPr lang="en-GB" sz="2400" b="1" dirty="0">
                <a:solidFill>
                  <a:srgbClr val="0432FF"/>
                </a:solidFill>
              </a:rPr>
              <a:t>Using blocks (aka nodes)is a very easy way to learn programming. </a:t>
            </a:r>
          </a:p>
          <a:p>
            <a:r>
              <a:rPr lang="en-GB" dirty="0">
                <a:hlinkClick r:id="rId3"/>
              </a:rPr>
              <a:t>Node-RED</a:t>
            </a:r>
            <a:r>
              <a:rPr lang="en-GB" dirty="0"/>
              <a:t> is a flow-based development tool developed by </a:t>
            </a:r>
            <a:r>
              <a:rPr lang="en-GB" b="1" dirty="0"/>
              <a:t>Nick O’Leary and Dave Conway-Jones of IBM’s Emerging Technology Services group</a:t>
            </a:r>
            <a:r>
              <a:rPr lang="en-GB" dirty="0"/>
              <a:t> for wiring together hardware devices, APIs and online services as part of the </a:t>
            </a:r>
            <a:r>
              <a:rPr lang="en-GB" b="1" dirty="0"/>
              <a:t>Internet of Things</a:t>
            </a:r>
            <a:r>
              <a:rPr lang="en-GB" dirty="0"/>
              <a:t>. Node-RED provides a </a:t>
            </a:r>
            <a:r>
              <a:rPr lang="en-GB" b="1" dirty="0"/>
              <a:t>browser-based flow editor</a:t>
            </a:r>
            <a:r>
              <a:rPr lang="en-GB" dirty="0"/>
              <a:t>, which can be used to create </a:t>
            </a:r>
            <a:r>
              <a:rPr lang="en-GB" b="1" dirty="0"/>
              <a:t>JavaScript</a:t>
            </a:r>
            <a:r>
              <a:rPr lang="en-GB" dirty="0"/>
              <a:t> code.</a:t>
            </a:r>
          </a:p>
        </p:txBody>
      </p:sp>
      <p:pic>
        <p:nvPicPr>
          <p:cNvPr id="9" name="Picture 8">
            <a:hlinkClick r:id="rId4"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pic>
        <p:nvPicPr>
          <p:cNvPr id="8" name="Picture 7">
            <a:extLst>
              <a:ext uri="{FF2B5EF4-FFF2-40B4-BE49-F238E27FC236}">
                <a16:creationId xmlns:a16="http://schemas.microsoft.com/office/drawing/2014/main" id="{5E6F7CC9-DA99-46A0-BDFC-8879A42D38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024" y="5153988"/>
            <a:ext cx="1004194" cy="1004194"/>
          </a:xfrm>
          <a:prstGeom prst="rect">
            <a:avLst/>
          </a:prstGeom>
        </p:spPr>
      </p:pic>
      <p:pic>
        <p:nvPicPr>
          <p:cNvPr id="14" name="Picture 13">
            <a:extLst>
              <a:ext uri="{FF2B5EF4-FFF2-40B4-BE49-F238E27FC236}">
                <a16:creationId xmlns:a16="http://schemas.microsoft.com/office/drawing/2014/main" id="{A79B5E59-35A7-4793-A411-48EFC043B877}"/>
              </a:ext>
            </a:extLst>
          </p:cNvPr>
          <p:cNvPicPr>
            <a:picLocks noChangeAspect="1"/>
          </p:cNvPicPr>
          <p:nvPr/>
        </p:nvPicPr>
        <p:blipFill>
          <a:blip r:embed="rId7"/>
          <a:stretch>
            <a:fillRect/>
          </a:stretch>
        </p:blipFill>
        <p:spPr>
          <a:xfrm>
            <a:off x="10884" y="3060765"/>
            <a:ext cx="9133116" cy="2093223"/>
          </a:xfrm>
          <a:prstGeom prst="rect">
            <a:avLst/>
          </a:prstGeom>
        </p:spPr>
      </p:pic>
      <p:pic>
        <p:nvPicPr>
          <p:cNvPr id="19" name="Picture 18">
            <a:extLst>
              <a:ext uri="{FF2B5EF4-FFF2-40B4-BE49-F238E27FC236}">
                <a16:creationId xmlns:a16="http://schemas.microsoft.com/office/drawing/2014/main" id="{7ABA4DB1-0681-466B-BF98-ADA64BB0B3E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1944623" y="4805036"/>
            <a:ext cx="1366001" cy="1454368"/>
          </a:xfrm>
          <a:prstGeom prst="rect">
            <a:avLst/>
          </a:prstGeom>
        </p:spPr>
      </p:pic>
      <p:pic>
        <p:nvPicPr>
          <p:cNvPr id="22" name="Picture 21">
            <a:extLst>
              <a:ext uri="{FF2B5EF4-FFF2-40B4-BE49-F238E27FC236}">
                <a16:creationId xmlns:a16="http://schemas.microsoft.com/office/drawing/2014/main" id="{133B4538-D45C-47B4-838E-B0919DCC6875}"/>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927606" y="4397829"/>
            <a:ext cx="1227278" cy="2418240"/>
          </a:xfrm>
          <a:prstGeom prst="rect">
            <a:avLst/>
          </a:prstGeom>
        </p:spPr>
      </p:pic>
      <p:pic>
        <p:nvPicPr>
          <p:cNvPr id="24" name="Picture 23">
            <a:extLst>
              <a:ext uri="{FF2B5EF4-FFF2-40B4-BE49-F238E27FC236}">
                <a16:creationId xmlns:a16="http://schemas.microsoft.com/office/drawing/2014/main" id="{27EF507B-F0BC-4907-AD22-C8515998B57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811504" y="4678769"/>
            <a:ext cx="1227278" cy="2172644"/>
          </a:xfrm>
          <a:prstGeom prst="rect">
            <a:avLst/>
          </a:prstGeom>
        </p:spPr>
      </p:pic>
      <p:pic>
        <p:nvPicPr>
          <p:cNvPr id="23" name="Picture 22">
            <a:extLst>
              <a:ext uri="{FF2B5EF4-FFF2-40B4-BE49-F238E27FC236}">
                <a16:creationId xmlns:a16="http://schemas.microsoft.com/office/drawing/2014/main" id="{5B57058E-06C9-4884-BBB7-21A18DBDF7D3}"/>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869946" y="5205966"/>
            <a:ext cx="1068136" cy="1617673"/>
          </a:xfrm>
          <a:prstGeom prst="rect">
            <a:avLst/>
          </a:prstGeom>
        </p:spPr>
      </p:pic>
      <p:pic>
        <p:nvPicPr>
          <p:cNvPr id="26" name="Picture 25">
            <a:extLst>
              <a:ext uri="{FF2B5EF4-FFF2-40B4-BE49-F238E27FC236}">
                <a16:creationId xmlns:a16="http://schemas.microsoft.com/office/drawing/2014/main" id="{658F001B-A502-43B8-A64A-D73A912BB1F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4827742" y="5345440"/>
            <a:ext cx="1068136" cy="1512560"/>
          </a:xfrm>
          <a:prstGeom prst="rect">
            <a:avLst/>
          </a:prstGeom>
        </p:spPr>
      </p:pic>
      <p:sp>
        <p:nvSpPr>
          <p:cNvPr id="15" name="Rectangle 14">
            <a:extLst>
              <a:ext uri="{FF2B5EF4-FFF2-40B4-BE49-F238E27FC236}">
                <a16:creationId xmlns:a16="http://schemas.microsoft.com/office/drawing/2014/main" id="{09086C7A-4BA9-408C-AC4E-4284D20BA726}"/>
              </a:ext>
            </a:extLst>
          </p:cNvPr>
          <p:cNvSpPr/>
          <p:nvPr/>
        </p:nvSpPr>
        <p:spPr>
          <a:xfrm>
            <a:off x="149550" y="6202850"/>
            <a:ext cx="4604294" cy="584775"/>
          </a:xfrm>
          <a:prstGeom prst="rect">
            <a:avLst/>
          </a:prstGeom>
          <a:solidFill>
            <a:srgbClr val="FFFFCC"/>
          </a:solidFill>
          <a:effectLst>
            <a:outerShdw blurRad="50800" dist="38100" dir="2700000" algn="tl" rotWithShape="0">
              <a:prstClr val="black">
                <a:alpha val="40000"/>
              </a:prstClr>
            </a:outerShdw>
          </a:effectLst>
        </p:spPr>
        <p:txBody>
          <a:bodyPr wrap="square">
            <a:spAutoFit/>
          </a:bodyPr>
          <a:lstStyle/>
          <a:p>
            <a:r>
              <a:rPr lang="en-GB" sz="1600" dirty="0"/>
              <a:t>Add </a:t>
            </a:r>
            <a:r>
              <a:rPr lang="en-US" sz="1600" dirty="0">
                <a:hlinkClick r:id="rId13"/>
              </a:rPr>
              <a:t>node-red-node-</a:t>
            </a:r>
            <a:r>
              <a:rPr lang="en-US" sz="1600" dirty="0" err="1">
                <a:hlinkClick r:id="rId13"/>
              </a:rPr>
              <a:t>watson</a:t>
            </a:r>
            <a:r>
              <a:rPr lang="en-US" sz="1600" dirty="0"/>
              <a:t> </a:t>
            </a:r>
            <a:r>
              <a:rPr lang="en-GB" sz="1600" dirty="0"/>
              <a:t>to palette to access IBM Watson Services available on Cloud.</a:t>
            </a:r>
            <a:endParaRPr lang="en-US" sz="1600" dirty="0"/>
          </a:p>
        </p:txBody>
      </p:sp>
      <p:sp>
        <p:nvSpPr>
          <p:cNvPr id="17" name="Plus Sign 16">
            <a:extLst>
              <a:ext uri="{FF2B5EF4-FFF2-40B4-BE49-F238E27FC236}">
                <a16:creationId xmlns:a16="http://schemas.microsoft.com/office/drawing/2014/main" id="{7D9C5ACE-BA0D-42A8-A01A-3B01C025E562}"/>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18" name="Thought Bubble: Cloud 17">
            <a:extLst>
              <a:ext uri="{FF2B5EF4-FFF2-40B4-BE49-F238E27FC236}">
                <a16:creationId xmlns:a16="http://schemas.microsoft.com/office/drawing/2014/main" id="{D31D7DB2-8F81-41CB-87C3-CC36D99C40B2}"/>
              </a:ext>
            </a:extLst>
          </p:cNvPr>
          <p:cNvSpPr/>
          <p:nvPr/>
        </p:nvSpPr>
        <p:spPr>
          <a:xfrm>
            <a:off x="3617148" y="4463261"/>
            <a:ext cx="2217584" cy="742705"/>
          </a:xfrm>
          <a:prstGeom prst="cloudCallout">
            <a:avLst>
              <a:gd name="adj1" fmla="val -71021"/>
              <a:gd name="adj2" fmla="val 45238"/>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376092"/>
                </a:solidFill>
                <a:latin typeface="Kristen ITC" panose="03050502040202030202" pitchFamily="66" charset="0"/>
              </a:rPr>
              <a:t>I like it!</a:t>
            </a:r>
          </a:p>
        </p:txBody>
      </p:sp>
    </p:spTree>
    <p:extLst>
      <p:ext uri="{BB962C8B-B14F-4D97-AF65-F5344CB8AC3E}">
        <p14:creationId xmlns:p14="http://schemas.microsoft.com/office/powerpoint/2010/main" val="13282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sp>
        <p:nvSpPr>
          <p:cNvPr id="12" name="CustomShape 1">
            <a:extLst>
              <a:ext uri="{FF2B5EF4-FFF2-40B4-BE49-F238E27FC236}">
                <a16:creationId xmlns:a16="http://schemas.microsoft.com/office/drawing/2014/main" id="{55D77EEE-4FB7-4D1C-9CF5-11F1CA5FD29A}"/>
              </a:ext>
            </a:extLst>
          </p:cNvPr>
          <p:cNvSpPr/>
          <p:nvPr/>
        </p:nvSpPr>
        <p:spPr>
          <a:xfrm>
            <a:off x="10884" y="683494"/>
            <a:ext cx="8880197"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2400" b="1" dirty="0"/>
              <a:t>In August 2017, </a:t>
            </a:r>
            <a:r>
              <a:rPr lang="en-GB" sz="2400" b="1" dirty="0" err="1">
                <a:hlinkClick r:id="rId5"/>
              </a:rPr>
              <a:t>JeanCarl</a:t>
            </a:r>
            <a:r>
              <a:rPr lang="en-GB" sz="2400" b="1" dirty="0">
                <a:hlinkClick r:id="rId5"/>
              </a:rPr>
              <a:t> Bisson</a:t>
            </a:r>
            <a:r>
              <a:rPr lang="en-GB" sz="2400" b="1" dirty="0"/>
              <a:t>, created </a:t>
            </a:r>
            <a:r>
              <a:rPr lang="en-GB" sz="2400" b="1" dirty="0">
                <a:hlinkClick r:id="rId6"/>
              </a:rPr>
              <a:t>Node-RED nodes</a:t>
            </a:r>
            <a:r>
              <a:rPr lang="en-GB" sz="2400" b="1" dirty="0"/>
              <a:t> for </a:t>
            </a:r>
            <a:r>
              <a:rPr lang="en-GB" sz="2400" b="1" dirty="0">
                <a:hlinkClick r:id="rId7"/>
              </a:rPr>
              <a:t>TJBot</a:t>
            </a:r>
            <a:endParaRPr lang="en-GB" sz="2400" spc="-1" dirty="0">
              <a:solidFill>
                <a:srgbClr val="000000"/>
              </a:solidFill>
              <a:uFill>
                <a:solidFill>
                  <a:srgbClr val="FFFFFF"/>
                </a:solidFill>
              </a:uFill>
              <a:latin typeface="IBM Plex Sans SemiBold"/>
              <a:ea typeface="Andale Mono"/>
              <a:cs typeface="IBM Plex Sans SemiBold"/>
            </a:endParaRPr>
          </a:p>
        </p:txBody>
      </p:sp>
      <p:pic>
        <p:nvPicPr>
          <p:cNvPr id="7" name="Picture 6">
            <a:extLst>
              <a:ext uri="{FF2B5EF4-FFF2-40B4-BE49-F238E27FC236}">
                <a16:creationId xmlns:a16="http://schemas.microsoft.com/office/drawing/2014/main" id="{4D9BD742-2DAE-498C-8457-CFD9B55B54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4778" y="1477643"/>
            <a:ext cx="6858001" cy="4125730"/>
          </a:xfrm>
          <a:prstGeom prst="rect">
            <a:avLst/>
          </a:prstGeom>
        </p:spPr>
      </p:pic>
      <p:pic>
        <p:nvPicPr>
          <p:cNvPr id="8" name="Picture 7">
            <a:extLst>
              <a:ext uri="{FF2B5EF4-FFF2-40B4-BE49-F238E27FC236}">
                <a16:creationId xmlns:a16="http://schemas.microsoft.com/office/drawing/2014/main" id="{B881219F-1858-47B6-B747-60CF7063B9D8}"/>
              </a:ext>
            </a:extLst>
          </p:cNvPr>
          <p:cNvPicPr>
            <a:picLocks noChangeAspect="1"/>
          </p:cNvPicPr>
          <p:nvPr/>
        </p:nvPicPr>
        <p:blipFill>
          <a:blip r:embed="rId9"/>
          <a:stretch>
            <a:fillRect/>
          </a:stretch>
        </p:blipFill>
        <p:spPr>
          <a:xfrm>
            <a:off x="1568825" y="5693065"/>
            <a:ext cx="1802632" cy="498288"/>
          </a:xfrm>
          <a:prstGeom prst="rect">
            <a:avLst/>
          </a:prstGeom>
        </p:spPr>
      </p:pic>
      <p:pic>
        <p:nvPicPr>
          <p:cNvPr id="19" name="Picture 18">
            <a:extLst>
              <a:ext uri="{FF2B5EF4-FFF2-40B4-BE49-F238E27FC236}">
                <a16:creationId xmlns:a16="http://schemas.microsoft.com/office/drawing/2014/main" id="{AB1CAD8B-1847-4DE2-9D63-45ADC69F0218}"/>
              </a:ext>
            </a:extLst>
          </p:cNvPr>
          <p:cNvPicPr>
            <a:picLocks noChangeAspect="1"/>
          </p:cNvPicPr>
          <p:nvPr/>
        </p:nvPicPr>
        <p:blipFill>
          <a:blip r:embed="rId9"/>
          <a:stretch>
            <a:fillRect/>
          </a:stretch>
        </p:blipFill>
        <p:spPr>
          <a:xfrm>
            <a:off x="1568825" y="6221588"/>
            <a:ext cx="1802632" cy="498288"/>
          </a:xfrm>
          <a:prstGeom prst="rect">
            <a:avLst/>
          </a:prstGeom>
        </p:spPr>
      </p:pic>
      <p:pic>
        <p:nvPicPr>
          <p:cNvPr id="20" name="Picture 19">
            <a:extLst>
              <a:ext uri="{FF2B5EF4-FFF2-40B4-BE49-F238E27FC236}">
                <a16:creationId xmlns:a16="http://schemas.microsoft.com/office/drawing/2014/main" id="{75491961-A42D-4056-9F30-C8D2897137E5}"/>
              </a:ext>
            </a:extLst>
          </p:cNvPr>
          <p:cNvPicPr>
            <a:picLocks noChangeAspect="1"/>
          </p:cNvPicPr>
          <p:nvPr/>
        </p:nvPicPr>
        <p:blipFill>
          <a:blip r:embed="rId10"/>
          <a:stretch>
            <a:fillRect/>
          </a:stretch>
        </p:blipFill>
        <p:spPr>
          <a:xfrm>
            <a:off x="4105703" y="5880100"/>
            <a:ext cx="1657581" cy="590632"/>
          </a:xfrm>
          <a:prstGeom prst="rect">
            <a:avLst/>
          </a:prstGeom>
        </p:spPr>
      </p:pic>
      <p:pic>
        <p:nvPicPr>
          <p:cNvPr id="21" name="Picture 20">
            <a:extLst>
              <a:ext uri="{FF2B5EF4-FFF2-40B4-BE49-F238E27FC236}">
                <a16:creationId xmlns:a16="http://schemas.microsoft.com/office/drawing/2014/main" id="{2CAE749D-2CFB-4C95-955C-2841F4E2D881}"/>
              </a:ext>
            </a:extLst>
          </p:cNvPr>
          <p:cNvPicPr>
            <a:picLocks noChangeAspect="1"/>
          </p:cNvPicPr>
          <p:nvPr/>
        </p:nvPicPr>
        <p:blipFill>
          <a:blip r:embed="rId11"/>
          <a:stretch>
            <a:fillRect/>
          </a:stretch>
        </p:blipFill>
        <p:spPr>
          <a:xfrm>
            <a:off x="1409033" y="5674656"/>
            <a:ext cx="1962424" cy="600159"/>
          </a:xfrm>
          <a:prstGeom prst="rect">
            <a:avLst/>
          </a:prstGeom>
        </p:spPr>
      </p:pic>
      <p:pic>
        <p:nvPicPr>
          <p:cNvPr id="22" name="Picture 21">
            <a:extLst>
              <a:ext uri="{FF2B5EF4-FFF2-40B4-BE49-F238E27FC236}">
                <a16:creationId xmlns:a16="http://schemas.microsoft.com/office/drawing/2014/main" id="{7ADED848-A3D8-41D8-B51A-9ADD3C470A10}"/>
              </a:ext>
            </a:extLst>
          </p:cNvPr>
          <p:cNvPicPr>
            <a:picLocks noChangeAspect="1"/>
          </p:cNvPicPr>
          <p:nvPr/>
        </p:nvPicPr>
        <p:blipFill>
          <a:blip r:embed="rId12"/>
          <a:stretch>
            <a:fillRect/>
          </a:stretch>
        </p:blipFill>
        <p:spPr>
          <a:xfrm>
            <a:off x="1399507" y="6238235"/>
            <a:ext cx="1971950" cy="552527"/>
          </a:xfrm>
          <a:prstGeom prst="rect">
            <a:avLst/>
          </a:prstGeom>
        </p:spPr>
      </p:pic>
      <p:cxnSp>
        <p:nvCxnSpPr>
          <p:cNvPr id="24" name="Connector: Elbow 23">
            <a:extLst>
              <a:ext uri="{FF2B5EF4-FFF2-40B4-BE49-F238E27FC236}">
                <a16:creationId xmlns:a16="http://schemas.microsoft.com/office/drawing/2014/main" id="{F023D439-1454-4969-B6D1-82264973EFFB}"/>
              </a:ext>
            </a:extLst>
          </p:cNvPr>
          <p:cNvCxnSpPr>
            <a:stCxn id="21" idx="3"/>
            <a:endCxn id="20" idx="1"/>
          </p:cNvCxnSpPr>
          <p:nvPr/>
        </p:nvCxnSpPr>
        <p:spPr>
          <a:xfrm>
            <a:off x="3371457" y="5974736"/>
            <a:ext cx="734246" cy="200680"/>
          </a:xfrm>
          <a:prstGeom prst="curvedConnector3">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Connector: Elbow 23">
            <a:extLst>
              <a:ext uri="{FF2B5EF4-FFF2-40B4-BE49-F238E27FC236}">
                <a16:creationId xmlns:a16="http://schemas.microsoft.com/office/drawing/2014/main" id="{E5100871-DCC3-48FD-B5DB-93248C9C180D}"/>
              </a:ext>
            </a:extLst>
          </p:cNvPr>
          <p:cNvCxnSpPr>
            <a:cxnSpLocks/>
            <a:stCxn id="22" idx="3"/>
            <a:endCxn id="20" idx="1"/>
          </p:cNvCxnSpPr>
          <p:nvPr/>
        </p:nvCxnSpPr>
        <p:spPr>
          <a:xfrm flipV="1">
            <a:off x="3371457" y="6175416"/>
            <a:ext cx="734246" cy="339083"/>
          </a:xfrm>
          <a:prstGeom prst="curvedConnector3">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39E2C41F-F0E3-4FC5-8703-C5FE5897D97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flipH="1">
            <a:off x="5979505" y="5346191"/>
            <a:ext cx="1366001" cy="1454368"/>
          </a:xfrm>
          <a:prstGeom prst="rect">
            <a:avLst/>
          </a:prstGeom>
          <a:ln>
            <a:solidFill>
              <a:schemeClr val="tx1"/>
            </a:solidFill>
          </a:ln>
        </p:spPr>
      </p:pic>
      <p:pic>
        <p:nvPicPr>
          <p:cNvPr id="30" name="Picture 29">
            <a:extLst>
              <a:ext uri="{FF2B5EF4-FFF2-40B4-BE49-F238E27FC236}">
                <a16:creationId xmlns:a16="http://schemas.microsoft.com/office/drawing/2014/main" id="{58CB36EA-F172-41C7-8B23-E0CC69A9B363}"/>
              </a:ext>
            </a:extLst>
          </p:cNvPr>
          <p:cNvPicPr>
            <a:picLocks noChangeAspect="1"/>
          </p:cNvPicPr>
          <p:nvPr/>
        </p:nvPicPr>
        <p:blipFill>
          <a:blip r:embed="rId14"/>
          <a:stretch>
            <a:fillRect/>
          </a:stretch>
        </p:blipFill>
        <p:spPr>
          <a:xfrm>
            <a:off x="5873555" y="5698028"/>
            <a:ext cx="2530606" cy="772704"/>
          </a:xfrm>
          <a:prstGeom prst="rect">
            <a:avLst/>
          </a:prstGeom>
        </p:spPr>
      </p:pic>
      <p:sp>
        <p:nvSpPr>
          <p:cNvPr id="31" name="Arrow: Right 30">
            <a:extLst>
              <a:ext uri="{FF2B5EF4-FFF2-40B4-BE49-F238E27FC236}">
                <a16:creationId xmlns:a16="http://schemas.microsoft.com/office/drawing/2014/main" id="{0E7EE946-D158-4C5E-97CC-6ACB4C97BA14}"/>
              </a:ext>
            </a:extLst>
          </p:cNvPr>
          <p:cNvSpPr/>
          <p:nvPr/>
        </p:nvSpPr>
        <p:spPr>
          <a:xfrm>
            <a:off x="671140" y="5693065"/>
            <a:ext cx="728367" cy="420097"/>
          </a:xfrm>
          <a:prstGeom prst="right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dirty="0">
                <a:ln w="0"/>
                <a:solidFill>
                  <a:schemeClr val="tx1"/>
                </a:solidFill>
                <a:effectLst>
                  <a:outerShdw blurRad="38100" dist="19050" dir="2700000" algn="tl" rotWithShape="0">
                    <a:schemeClr val="dk1">
                      <a:alpha val="40000"/>
                    </a:schemeClr>
                  </a:outerShdw>
                </a:effectLst>
              </a:rPr>
              <a:t>Click</a:t>
            </a:r>
            <a:endParaRPr lang="en-US" sz="1600" dirty="0">
              <a:ln w="0"/>
              <a:solidFill>
                <a:schemeClr val="tx1"/>
              </a:solidFill>
              <a:effectLst>
                <a:outerShdw blurRad="38100" dist="19050" dir="2700000" algn="tl" rotWithShape="0">
                  <a:schemeClr val="dk1">
                    <a:alpha val="40000"/>
                  </a:schemeClr>
                </a:outerShdw>
              </a:effectLst>
            </a:endParaRPr>
          </a:p>
        </p:txBody>
      </p:sp>
      <p:sp>
        <p:nvSpPr>
          <p:cNvPr id="33" name="Arrow: Right 32">
            <a:extLst>
              <a:ext uri="{FF2B5EF4-FFF2-40B4-BE49-F238E27FC236}">
                <a16:creationId xmlns:a16="http://schemas.microsoft.com/office/drawing/2014/main" id="{B0233F3E-F789-4F18-A075-1681637CEDB7}"/>
              </a:ext>
            </a:extLst>
          </p:cNvPr>
          <p:cNvSpPr/>
          <p:nvPr/>
        </p:nvSpPr>
        <p:spPr>
          <a:xfrm>
            <a:off x="680666" y="6255379"/>
            <a:ext cx="728367" cy="420097"/>
          </a:xfrm>
          <a:prstGeom prst="rightArrow">
            <a:avLst/>
          </a:prstGeom>
          <a:solidFill>
            <a:srgbClr val="92D05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t-IT" sz="1600" dirty="0">
                <a:ln w="0"/>
                <a:solidFill>
                  <a:schemeClr val="tx1"/>
                </a:solidFill>
                <a:effectLst>
                  <a:outerShdw blurRad="38100" dist="19050" dir="2700000" algn="tl" rotWithShape="0">
                    <a:schemeClr val="dk1">
                      <a:alpha val="40000"/>
                    </a:schemeClr>
                  </a:outerShdw>
                </a:effectLst>
              </a:rPr>
              <a:t>Click</a:t>
            </a:r>
            <a:endParaRPr lang="en-US" sz="1600" dirty="0">
              <a:ln w="0"/>
              <a:solidFill>
                <a:schemeClr val="tx1"/>
              </a:solidFill>
              <a:effectLst>
                <a:outerShdw blurRad="38100" dist="19050" dir="2700000" algn="tl" rotWithShape="0">
                  <a:schemeClr val="dk1">
                    <a:alpha val="40000"/>
                  </a:schemeClr>
                </a:outerShdw>
              </a:effectLst>
            </a:endParaRPr>
          </a:p>
        </p:txBody>
      </p:sp>
      <p:sp>
        <p:nvSpPr>
          <p:cNvPr id="28" name="Thought Bubble: Cloud 27">
            <a:extLst>
              <a:ext uri="{FF2B5EF4-FFF2-40B4-BE49-F238E27FC236}">
                <a16:creationId xmlns:a16="http://schemas.microsoft.com/office/drawing/2014/main" id="{89F4157A-FB1F-4BB0-B1BD-F565E918F8A0}"/>
              </a:ext>
            </a:extLst>
          </p:cNvPr>
          <p:cNvSpPr/>
          <p:nvPr/>
        </p:nvSpPr>
        <p:spPr>
          <a:xfrm>
            <a:off x="7660048" y="5142155"/>
            <a:ext cx="1366001" cy="742705"/>
          </a:xfrm>
          <a:prstGeom prst="cloudCallout">
            <a:avLst>
              <a:gd name="adj1" fmla="val -63538"/>
              <a:gd name="adj2" fmla="val 39049"/>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76092"/>
                </a:solidFill>
                <a:latin typeface="Kristen ITC" panose="03050502040202030202" pitchFamily="66" charset="0"/>
              </a:rPr>
              <a:t>Laugh</a:t>
            </a:r>
          </a:p>
        </p:txBody>
      </p:sp>
      <p:sp>
        <p:nvSpPr>
          <p:cNvPr id="34" name="Thought Bubble: Cloud 33">
            <a:extLst>
              <a:ext uri="{FF2B5EF4-FFF2-40B4-BE49-F238E27FC236}">
                <a16:creationId xmlns:a16="http://schemas.microsoft.com/office/drawing/2014/main" id="{5D381820-73A3-4AB9-AEED-575B47BBD3BF}"/>
              </a:ext>
            </a:extLst>
          </p:cNvPr>
          <p:cNvSpPr/>
          <p:nvPr/>
        </p:nvSpPr>
        <p:spPr>
          <a:xfrm>
            <a:off x="7575175" y="5993679"/>
            <a:ext cx="1479157" cy="742705"/>
          </a:xfrm>
          <a:prstGeom prst="cloudCallout">
            <a:avLst>
              <a:gd name="adj1" fmla="val -68788"/>
              <a:gd name="adj2" fmla="val -29752"/>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376092"/>
                </a:solidFill>
                <a:latin typeface="Kristen ITC" panose="03050502040202030202" pitchFamily="66" charset="0"/>
              </a:rPr>
              <a:t>Cough</a:t>
            </a:r>
          </a:p>
        </p:txBody>
      </p:sp>
      <p:sp>
        <p:nvSpPr>
          <p:cNvPr id="35" name="Plus Sign 34">
            <a:extLst>
              <a:ext uri="{FF2B5EF4-FFF2-40B4-BE49-F238E27FC236}">
                <a16:creationId xmlns:a16="http://schemas.microsoft.com/office/drawing/2014/main" id="{5ADF21DE-5CEB-4A07-97A6-B0388C7381D7}"/>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65018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par>
                          <p:cTn id="12" fill="hold">
                            <p:stCondLst>
                              <p:cond delay="500"/>
                            </p:stCondLst>
                            <p:childTnLst>
                              <p:par>
                                <p:cTn id="13" presetID="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50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30"/>
                                        </p:tgtEl>
                                        <p:attrNameLst>
                                          <p:attrName>ppt_x</p:attrName>
                                        </p:attrNameLst>
                                      </p:cBhvr>
                                      <p:tavLst>
                                        <p:tav tm="0">
                                          <p:val>
                                            <p:strVal val="ppt_x"/>
                                          </p:val>
                                        </p:tav>
                                        <p:tav tm="100000">
                                          <p:val>
                                            <p:strVal val="ppt_x"/>
                                          </p:val>
                                        </p:tav>
                                      </p:tavLst>
                                    </p:anim>
                                    <p:anim calcmode="lin" valueType="num">
                                      <p:cBhvr additive="base">
                                        <p:cTn id="40" dur="500"/>
                                        <p:tgtEl>
                                          <p:spTgt spid="30"/>
                                        </p:tgtEl>
                                        <p:attrNameLst>
                                          <p:attrName>ppt_y</p:attrName>
                                        </p:attrNameLst>
                                      </p:cBhvr>
                                      <p:tavLst>
                                        <p:tav tm="0">
                                          <p:val>
                                            <p:strVal val="ppt_y"/>
                                          </p:val>
                                        </p:tav>
                                        <p:tav tm="100000">
                                          <p:val>
                                            <p:strVal val="1+ppt_h/2"/>
                                          </p:val>
                                        </p:tav>
                                      </p:tavLst>
                                    </p:anim>
                                    <p:set>
                                      <p:cBhvr>
                                        <p:cTn id="41" dur="1" fill="hold">
                                          <p:stCondLst>
                                            <p:cond delay="499"/>
                                          </p:stCondLst>
                                        </p:cTn>
                                        <p:tgtEl>
                                          <p:spTgt spid="30"/>
                                        </p:tgtEl>
                                        <p:attrNameLst>
                                          <p:attrName>style.visibility</p:attrName>
                                        </p:attrNameLst>
                                      </p:cBhvr>
                                      <p:to>
                                        <p:strVal val="hidden"/>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 nodeType="afterEffect">
                                  <p:stCondLst>
                                    <p:cond delay="1000"/>
                                  </p:stCondLst>
                                  <p:childTnLst>
                                    <p:set>
                                      <p:cBhvr>
                                        <p:cTn id="51" dur="1" fill="hold">
                                          <p:stCondLst>
                                            <p:cond delay="0"/>
                                          </p:stCondLst>
                                        </p:cTn>
                                        <p:tgtEl>
                                          <p:spTgt spid="28"/>
                                        </p:tgtEl>
                                        <p:attrNameLst>
                                          <p:attrName>style.visibility</p:attrName>
                                        </p:attrNameLst>
                                      </p:cBhvr>
                                      <p:to>
                                        <p:strVal val="visible"/>
                                      </p:to>
                                    </p:set>
                                  </p:childTnLst>
                                </p:cTn>
                              </p:par>
                            </p:childTnLst>
                          </p:cTn>
                        </p:par>
                        <p:par>
                          <p:cTn id="52" fill="hold">
                            <p:stCondLst>
                              <p:cond delay="1000"/>
                            </p:stCondLst>
                            <p:childTnLst>
                              <p:par>
                                <p:cTn id="53" presetID="10" presetClass="exit" presetSubtype="0" fill="hold" grpId="0" nodeType="afterEffect">
                                  <p:stCondLst>
                                    <p:cond delay="0"/>
                                  </p:stCondLst>
                                  <p:childTnLst>
                                    <p:animEffect transition="out" filter="fade">
                                      <p:cBhvr>
                                        <p:cTn id="54" dur="500"/>
                                        <p:tgtEl>
                                          <p:spTgt spid="31"/>
                                        </p:tgtEl>
                                      </p:cBhvr>
                                    </p:animEffect>
                                    <p:set>
                                      <p:cBhvr>
                                        <p:cTn id="55" dur="1" fill="hold">
                                          <p:stCondLst>
                                            <p:cond delay="499"/>
                                          </p:stCondLst>
                                        </p:cTn>
                                        <p:tgtEl>
                                          <p:spTgt spid="31"/>
                                        </p:tgtEl>
                                        <p:attrNameLst>
                                          <p:attrName>style.visibility</p:attrName>
                                        </p:attrNameLst>
                                      </p:cBhvr>
                                      <p:to>
                                        <p:strVal val="hidden"/>
                                      </p:to>
                                    </p:set>
                                  </p:childTnLst>
                                </p:cTn>
                              </p:par>
                            </p:childTnLst>
                          </p:cTn>
                        </p:par>
                        <p:par>
                          <p:cTn id="56" fill="hold">
                            <p:stCondLst>
                              <p:cond delay="1500"/>
                            </p:stCondLst>
                            <p:childTnLst>
                              <p:par>
                                <p:cTn id="57" presetID="10" presetClass="exit" presetSubtype="0" fill="hold" grpId="0" nodeType="afterEffect">
                                  <p:stCondLst>
                                    <p:cond delay="0"/>
                                  </p:stCondLst>
                                  <p:childTnLst>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 nodeType="click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1" nodeType="afterEffect">
                                  <p:stCondLst>
                                    <p:cond delay="500"/>
                                  </p:stCondLst>
                                  <p:childTnLst>
                                    <p:set>
                                      <p:cBhvr>
                                        <p:cTn id="66" dur="1" fill="hold">
                                          <p:stCondLst>
                                            <p:cond delay="0"/>
                                          </p:stCondLst>
                                        </p:cTn>
                                        <p:tgtEl>
                                          <p:spTgt spid="34"/>
                                        </p:tgtEl>
                                        <p:attrNameLst>
                                          <p:attrName>style.visibility</p:attrName>
                                        </p:attrNameLst>
                                      </p:cBhvr>
                                      <p:to>
                                        <p:strVal val="visible"/>
                                      </p:to>
                                    </p:set>
                                  </p:childTnLst>
                                </p:cTn>
                              </p:par>
                            </p:childTnLst>
                          </p:cTn>
                        </p:par>
                        <p:par>
                          <p:cTn id="67" fill="hold">
                            <p:stCondLst>
                              <p:cond delay="500"/>
                            </p:stCondLst>
                            <p:childTnLst>
                              <p:par>
                                <p:cTn id="68" presetID="10" presetClass="exit" presetSubtype="0" fill="hold" grpId="0" nodeType="afterEffect">
                                  <p:stCondLst>
                                    <p:cond delay="500"/>
                                  </p:stCondLst>
                                  <p:childTnLst>
                                    <p:animEffect transition="out" filter="fade">
                                      <p:cBhvr>
                                        <p:cTn id="69" dur="500"/>
                                        <p:tgtEl>
                                          <p:spTgt spid="33"/>
                                        </p:tgtEl>
                                      </p:cBhvr>
                                    </p:animEffect>
                                    <p:set>
                                      <p:cBhvr>
                                        <p:cTn id="70" dur="1" fill="hold">
                                          <p:stCondLst>
                                            <p:cond delay="499"/>
                                          </p:stCondLst>
                                        </p:cTn>
                                        <p:tgtEl>
                                          <p:spTgt spid="33"/>
                                        </p:tgtEl>
                                        <p:attrNameLst>
                                          <p:attrName>style.visibility</p:attrName>
                                        </p:attrNameLst>
                                      </p:cBhvr>
                                      <p:to>
                                        <p:strVal val="hidden"/>
                                      </p:to>
                                    </p:set>
                                  </p:childTnLst>
                                </p:cTn>
                              </p:par>
                            </p:childTnLst>
                          </p:cTn>
                        </p:par>
                        <p:par>
                          <p:cTn id="71" fill="hold">
                            <p:stCondLst>
                              <p:cond delay="1500"/>
                            </p:stCondLst>
                            <p:childTnLst>
                              <p:par>
                                <p:cTn id="72" presetID="10" presetClass="exit" presetSubtype="0" fill="hold" grpId="0" nodeType="afterEffect">
                                  <p:stCondLst>
                                    <p:cond delay="0"/>
                                  </p:stCondLst>
                                  <p:childTnLst>
                                    <p:animEffect transition="out" filter="fade">
                                      <p:cBhvr>
                                        <p:cTn id="73" dur="500"/>
                                        <p:tgtEl>
                                          <p:spTgt spid="34"/>
                                        </p:tgtEl>
                                      </p:cBhvr>
                                    </p:animEffect>
                                    <p:set>
                                      <p:cBhvr>
                                        <p:cTn id="74"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3" grpId="0" animBg="1"/>
      <p:bldP spid="33" grpId="1" animBg="1"/>
      <p:bldP spid="28" grpId="0" animBg="1"/>
      <p:bldP spid="28" grpId="1" animBg="1"/>
      <p:bldP spid="34" grpId="0" animBg="1"/>
      <p:bldP spid="3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FE7F56-B086-43E0-ADF6-7ACA9D13BD25}"/>
              </a:ext>
            </a:extLst>
          </p:cNvPr>
          <p:cNvSpPr txBox="1"/>
          <p:nvPr/>
        </p:nvSpPr>
        <p:spPr>
          <a:xfrm>
            <a:off x="130629" y="957078"/>
            <a:ext cx="6627010" cy="1323439"/>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sz="1600" dirty="0"/>
              <a:t>This document extends and integrates IBM Volunteers Activity Kit and many other information available on TJBot. It’s a work in progress born to support activities performed at I.I.S. Galileo Galilei di Crema (CR), </a:t>
            </a:r>
            <a:r>
              <a:rPr lang="en-GB" sz="1600" dirty="0"/>
              <a:t>a secondary state school with about 1,900 students aged 14-19 working in two fields of education: “Applied Sciences high school” and “Technological high school”.</a:t>
            </a:r>
          </a:p>
        </p:txBody>
      </p:sp>
      <p:sp>
        <p:nvSpPr>
          <p:cNvPr id="5" name="Rectangle 4">
            <a:extLst>
              <a:ext uri="{FF2B5EF4-FFF2-40B4-BE49-F238E27FC236}">
                <a16:creationId xmlns:a16="http://schemas.microsoft.com/office/drawing/2014/main" id="{8662240A-C4EC-4E2F-AC08-5D45047C4B9E}"/>
              </a:ext>
            </a:extLst>
          </p:cNvPr>
          <p:cNvSpPr/>
          <p:nvPr/>
        </p:nvSpPr>
        <p:spPr>
          <a:xfrm>
            <a:off x="130629" y="2545840"/>
            <a:ext cx="4441371" cy="2893100"/>
          </a:xfrm>
          <a:prstGeom prst="rect">
            <a:avLst/>
          </a:prstGeom>
        </p:spPr>
        <p:txBody>
          <a:bodyPr wrap="square">
            <a:spAutoFit/>
          </a:bodyPr>
          <a:lstStyle/>
          <a:p>
            <a:r>
              <a:rPr lang="en-US" b="1" dirty="0"/>
              <a:t>Table of contents:</a:t>
            </a:r>
          </a:p>
          <a:p>
            <a:pPr marL="285750" indent="-285750">
              <a:buFont typeface="Arial" panose="020B0604020202020204" pitchFamily="34" charset="0"/>
              <a:buChar char="•"/>
            </a:pPr>
            <a:r>
              <a:rPr lang="en-US" sz="1600" dirty="0"/>
              <a:t>TJBot introduction</a:t>
            </a:r>
          </a:p>
          <a:p>
            <a:pPr marL="285750" indent="-285750">
              <a:buFont typeface="Arial" panose="020B0604020202020204" pitchFamily="34" charset="0"/>
              <a:buChar char="•"/>
            </a:pPr>
            <a:r>
              <a:rPr lang="en-US" sz="1600" dirty="0"/>
              <a:t>How to setup TJBot (updated March 2018)</a:t>
            </a:r>
          </a:p>
          <a:p>
            <a:pPr marL="285750" indent="-285750">
              <a:buFont typeface="Arial" panose="020B0604020202020204" pitchFamily="34" charset="0"/>
              <a:buChar char="•"/>
            </a:pPr>
            <a:r>
              <a:rPr lang="en-US" sz="1600" dirty="0"/>
              <a:t>Play with TJBot powered by ready to use recipes</a:t>
            </a:r>
          </a:p>
          <a:p>
            <a:pPr marL="285750" indent="-285750">
              <a:buFont typeface="Arial" panose="020B0604020202020204" pitchFamily="34" charset="0"/>
              <a:buChar char="•"/>
            </a:pPr>
            <a:r>
              <a:rPr lang="en-US" sz="1600" dirty="0"/>
              <a:t>Compose TJBot behavior using Node-Red</a:t>
            </a:r>
          </a:p>
          <a:p>
            <a:pPr marL="285750" indent="-285750">
              <a:buFont typeface="Arial" panose="020B0604020202020204" pitchFamily="34" charset="0"/>
              <a:buChar char="•"/>
            </a:pPr>
            <a:r>
              <a:rPr lang="en-US" sz="1600" dirty="0"/>
              <a:t>Program TJBot using Node.js</a:t>
            </a:r>
          </a:p>
          <a:p>
            <a:pPr marL="285750" indent="-285750">
              <a:buFont typeface="Arial" panose="020B0604020202020204" pitchFamily="34" charset="0"/>
              <a:buChar char="•"/>
            </a:pPr>
            <a:r>
              <a:rPr lang="en-US" sz="1600" dirty="0"/>
              <a:t>Zero to Master in TJBot programming</a:t>
            </a:r>
          </a:p>
          <a:p>
            <a:pPr marL="285750" indent="-285750">
              <a:buFont typeface="Arial" panose="020B0604020202020204" pitchFamily="34" charset="0"/>
              <a:buChar char="•"/>
            </a:pPr>
            <a:r>
              <a:rPr lang="en-US" sz="1600" dirty="0"/>
              <a:t>Expanding TJBot capabilities</a:t>
            </a:r>
          </a:p>
          <a:p>
            <a:pPr marL="285750" indent="-285750">
              <a:buFont typeface="Arial" panose="020B0604020202020204" pitchFamily="34" charset="0"/>
              <a:buChar char="•"/>
            </a:pPr>
            <a:r>
              <a:rPr lang="en-US" sz="1600" dirty="0"/>
              <a:t>TJBot browser simulator</a:t>
            </a:r>
          </a:p>
          <a:p>
            <a:pPr marL="285750" indent="-285750">
              <a:buFont typeface="Arial" panose="020B0604020202020204" pitchFamily="34" charset="0"/>
              <a:buChar char="•"/>
            </a:pPr>
            <a:r>
              <a:rPr lang="en-US" sz="1600" dirty="0"/>
              <a:t>Virtual TJBot programming</a:t>
            </a:r>
          </a:p>
          <a:p>
            <a:pPr marL="285750" indent="-285750">
              <a:buFont typeface="Arial" panose="020B0604020202020204" pitchFamily="34" charset="0"/>
              <a:buChar char="•"/>
            </a:pPr>
            <a:r>
              <a:rPr lang="en-US" sz="1600" dirty="0"/>
              <a:t>Troubleshooting</a:t>
            </a:r>
          </a:p>
        </p:txBody>
      </p:sp>
      <p:sp>
        <p:nvSpPr>
          <p:cNvPr id="7" name="TextBox 6">
            <a:extLst>
              <a:ext uri="{FF2B5EF4-FFF2-40B4-BE49-F238E27FC236}">
                <a16:creationId xmlns:a16="http://schemas.microsoft.com/office/drawing/2014/main" id="{14516A45-D522-4D71-819B-4906365AE73F}"/>
              </a:ext>
            </a:extLst>
          </p:cNvPr>
          <p:cNvSpPr txBox="1"/>
          <p:nvPr/>
        </p:nvSpPr>
        <p:spPr>
          <a:xfrm>
            <a:off x="84909" y="5704263"/>
            <a:ext cx="8951321" cy="1077218"/>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GB" sz="1600" i="1" dirty="0"/>
              <a:t>All the credits belongs to TJBot team and fans around the world. I got everything I can from your activities.</a:t>
            </a:r>
            <a:endParaRPr lang="en-GB" sz="1600" dirty="0"/>
          </a:p>
          <a:p>
            <a:r>
              <a:rPr lang="en-GB" sz="1600" i="1" dirty="0"/>
              <a:t>Thanks to everyone that answered my newbie questions on slack, email, </a:t>
            </a:r>
            <a:r>
              <a:rPr lang="en-GB" sz="1600" i="1" dirty="0" err="1"/>
              <a:t>sametime</a:t>
            </a:r>
            <a:r>
              <a:rPr lang="en-GB" sz="1600" i="1" dirty="0"/>
              <a:t>, by person, and to everybody that will update, integrate and fix up all the things I’ve understood or missed. </a:t>
            </a:r>
          </a:p>
          <a:p>
            <a:r>
              <a:rPr lang="en-GB" sz="1600" i="1" dirty="0"/>
              <a:t>Please share you updates, and let TJBot grown up! 				</a:t>
            </a:r>
            <a:r>
              <a:rPr lang="en-GB" sz="1600" i="1" dirty="0">
                <a:hlinkClick r:id="rId3"/>
              </a:rPr>
              <a:t>Ferruccio Manclossi</a:t>
            </a:r>
            <a:r>
              <a:rPr lang="en-GB" sz="1600" i="1" dirty="0"/>
              <a:t>, March 2018</a:t>
            </a:r>
          </a:p>
        </p:txBody>
      </p:sp>
      <p:pic>
        <p:nvPicPr>
          <p:cNvPr id="9" name="Picture 8" descr="A person standing in front of a sign&#10;&#10;Description generated with very high confidence">
            <a:extLst>
              <a:ext uri="{FF2B5EF4-FFF2-40B4-BE49-F238E27FC236}">
                <a16:creationId xmlns:a16="http://schemas.microsoft.com/office/drawing/2014/main" id="{01D1A341-59F6-4F22-9B9C-CAE40E9478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61058" y="2545841"/>
            <a:ext cx="4475173" cy="2799738"/>
          </a:xfrm>
          <a:prstGeom prst="rect">
            <a:avLst/>
          </a:prstGeom>
        </p:spPr>
      </p:pic>
      <p:sp>
        <p:nvSpPr>
          <p:cNvPr id="12" name="Rectangle 11">
            <a:extLst>
              <a:ext uri="{FF2B5EF4-FFF2-40B4-BE49-F238E27FC236}">
                <a16:creationId xmlns:a16="http://schemas.microsoft.com/office/drawing/2014/main" id="{A68F11CD-EA98-4D2A-A837-65BEF846B763}"/>
              </a:ext>
            </a:extLst>
          </p:cNvPr>
          <p:cNvSpPr/>
          <p:nvPr/>
        </p:nvSpPr>
        <p:spPr>
          <a:xfrm>
            <a:off x="4561058" y="5299315"/>
            <a:ext cx="4452313" cy="307777"/>
          </a:xfrm>
          <a:prstGeom prst="rect">
            <a:avLst/>
          </a:prstGeom>
        </p:spPr>
        <p:txBody>
          <a:bodyPr wrap="square">
            <a:spAutoFit/>
          </a:bodyPr>
          <a:lstStyle/>
          <a:p>
            <a:pPr algn="ctr"/>
            <a:r>
              <a:rPr lang="en-GB" sz="1400" dirty="0">
                <a:solidFill>
                  <a:prstClr val="black"/>
                </a:solidFill>
                <a:latin typeface="BrowalliaUPC" panose="020B0604020202020204" pitchFamily="34" charset="-34"/>
                <a:cs typeface="BrowalliaUPC" panose="020B0604020202020204" pitchFamily="34" charset="-34"/>
              </a:rPr>
              <a:t>Thanks Giulia! TJBot finally wears a 3D dress!</a:t>
            </a:r>
            <a:endParaRPr lang="en-US" sz="1600" dirty="0">
              <a:latin typeface="BrowalliaUPC" panose="020B0604020202020204" pitchFamily="34" charset="-34"/>
              <a:cs typeface="BrowalliaUPC" panose="020B0604020202020204" pitchFamily="34" charset="-34"/>
            </a:endParaRPr>
          </a:p>
        </p:txBody>
      </p:sp>
      <p:sp>
        <p:nvSpPr>
          <p:cNvPr id="13" name="Not Equal 12">
            <a:extLst>
              <a:ext uri="{FF2B5EF4-FFF2-40B4-BE49-F238E27FC236}">
                <a16:creationId xmlns:a16="http://schemas.microsoft.com/office/drawing/2014/main" id="{5530A218-D328-42F8-820D-F9381B1072CE}"/>
              </a:ext>
            </a:extLst>
          </p:cNvPr>
          <p:cNvSpPr/>
          <p:nvPr/>
        </p:nvSpPr>
        <p:spPr>
          <a:xfrm>
            <a:off x="7097567" y="1697090"/>
            <a:ext cx="331006" cy="223575"/>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Plus Sign 13">
            <a:extLst>
              <a:ext uri="{FF2B5EF4-FFF2-40B4-BE49-F238E27FC236}">
                <a16:creationId xmlns:a16="http://schemas.microsoft.com/office/drawing/2014/main" id="{42D3EADB-EDD8-4576-B7A0-31C3CA800656}"/>
              </a:ext>
            </a:extLst>
          </p:cNvPr>
          <p:cNvSpPr/>
          <p:nvPr/>
        </p:nvSpPr>
        <p:spPr>
          <a:xfrm>
            <a:off x="7097567" y="195306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16" name="TextBox 15">
            <a:extLst>
              <a:ext uri="{FF2B5EF4-FFF2-40B4-BE49-F238E27FC236}">
                <a16:creationId xmlns:a16="http://schemas.microsoft.com/office/drawing/2014/main" id="{C99CD0AB-CAF3-4099-A9EC-78261EFDE242}"/>
              </a:ext>
            </a:extLst>
          </p:cNvPr>
          <p:cNvSpPr txBox="1"/>
          <p:nvPr/>
        </p:nvSpPr>
        <p:spPr>
          <a:xfrm>
            <a:off x="7349504" y="1612888"/>
            <a:ext cx="1466543" cy="307777"/>
          </a:xfrm>
          <a:prstGeom prst="rect">
            <a:avLst/>
          </a:prstGeom>
          <a:noFill/>
        </p:spPr>
        <p:txBody>
          <a:bodyPr wrap="square" rtlCol="0">
            <a:spAutoFit/>
          </a:bodyPr>
          <a:lstStyle/>
          <a:p>
            <a:r>
              <a:rPr lang="it-IT" sz="1400" dirty="0" err="1"/>
              <a:t>Modified</a:t>
            </a:r>
            <a:r>
              <a:rPr lang="it-IT" sz="1400" dirty="0"/>
              <a:t> slide</a:t>
            </a:r>
            <a:endParaRPr lang="en-US" sz="1400" dirty="0"/>
          </a:p>
        </p:txBody>
      </p:sp>
      <p:sp>
        <p:nvSpPr>
          <p:cNvPr id="17" name="TextBox 16">
            <a:extLst>
              <a:ext uri="{FF2B5EF4-FFF2-40B4-BE49-F238E27FC236}">
                <a16:creationId xmlns:a16="http://schemas.microsoft.com/office/drawing/2014/main" id="{5E163758-B278-4028-BA2D-0C1FEF51C5C2}"/>
              </a:ext>
            </a:extLst>
          </p:cNvPr>
          <p:cNvSpPr txBox="1"/>
          <p:nvPr/>
        </p:nvSpPr>
        <p:spPr>
          <a:xfrm>
            <a:off x="7349504" y="1953162"/>
            <a:ext cx="1466543" cy="307777"/>
          </a:xfrm>
          <a:prstGeom prst="rect">
            <a:avLst/>
          </a:prstGeom>
          <a:noFill/>
        </p:spPr>
        <p:txBody>
          <a:bodyPr wrap="square" rtlCol="0">
            <a:spAutoFit/>
          </a:bodyPr>
          <a:lstStyle/>
          <a:p>
            <a:r>
              <a:rPr lang="it-IT" sz="1400" dirty="0"/>
              <a:t>New slide</a:t>
            </a:r>
            <a:endParaRPr lang="en-US" sz="1400" dirty="0"/>
          </a:p>
        </p:txBody>
      </p:sp>
      <p:sp>
        <p:nvSpPr>
          <p:cNvPr id="19" name="TextBox 18">
            <a:extLst>
              <a:ext uri="{FF2B5EF4-FFF2-40B4-BE49-F238E27FC236}">
                <a16:creationId xmlns:a16="http://schemas.microsoft.com/office/drawing/2014/main" id="{DD5FA8B7-B59F-47A4-B1F8-DC1B9A9AB0F1}"/>
              </a:ext>
            </a:extLst>
          </p:cNvPr>
          <p:cNvSpPr txBox="1"/>
          <p:nvPr/>
        </p:nvSpPr>
        <p:spPr>
          <a:xfrm>
            <a:off x="7345788" y="1308091"/>
            <a:ext cx="1690442" cy="307777"/>
          </a:xfrm>
          <a:prstGeom prst="rect">
            <a:avLst/>
          </a:prstGeom>
          <a:noFill/>
        </p:spPr>
        <p:txBody>
          <a:bodyPr wrap="square" rtlCol="0">
            <a:spAutoFit/>
          </a:bodyPr>
          <a:lstStyle/>
          <a:p>
            <a:r>
              <a:rPr lang="it-IT" sz="1400" dirty="0"/>
              <a:t>Just </a:t>
            </a:r>
            <a:r>
              <a:rPr lang="it-IT" sz="1400" dirty="0" err="1"/>
              <a:t>Formatted</a:t>
            </a:r>
            <a:r>
              <a:rPr lang="it-IT" sz="1400" dirty="0"/>
              <a:t> slide</a:t>
            </a:r>
            <a:endParaRPr lang="en-US" sz="1400" dirty="0"/>
          </a:p>
        </p:txBody>
      </p:sp>
      <p:sp>
        <p:nvSpPr>
          <p:cNvPr id="20" name="Equals 19">
            <a:extLst>
              <a:ext uri="{FF2B5EF4-FFF2-40B4-BE49-F238E27FC236}">
                <a16:creationId xmlns:a16="http://schemas.microsoft.com/office/drawing/2014/main" id="{23DDF6F3-F1DC-454C-9810-7C0F70735A69}"/>
              </a:ext>
            </a:extLst>
          </p:cNvPr>
          <p:cNvSpPr/>
          <p:nvPr/>
        </p:nvSpPr>
        <p:spPr>
          <a:xfrm>
            <a:off x="7108718" y="1379530"/>
            <a:ext cx="331006" cy="185589"/>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EAE75628-7E3E-4B77-8AD7-DE4601186443}"/>
              </a:ext>
            </a:extLst>
          </p:cNvPr>
          <p:cNvSpPr txBox="1"/>
          <p:nvPr/>
        </p:nvSpPr>
        <p:spPr>
          <a:xfrm>
            <a:off x="7125605" y="992781"/>
            <a:ext cx="1690442" cy="307777"/>
          </a:xfrm>
          <a:prstGeom prst="rect">
            <a:avLst/>
          </a:prstGeom>
          <a:noFill/>
        </p:spPr>
        <p:txBody>
          <a:bodyPr wrap="square" rtlCol="0">
            <a:spAutoFit/>
          </a:bodyPr>
          <a:lstStyle/>
          <a:p>
            <a:r>
              <a:rPr lang="it-IT" sz="1400" b="1" i="1" dirty="0"/>
              <a:t>Legend</a:t>
            </a:r>
            <a:endParaRPr lang="en-US" sz="1400" b="1" i="1" dirty="0"/>
          </a:p>
        </p:txBody>
      </p:sp>
    </p:spTree>
    <p:extLst>
      <p:ext uri="{BB962C8B-B14F-4D97-AF65-F5344CB8AC3E}">
        <p14:creationId xmlns:p14="http://schemas.microsoft.com/office/powerpoint/2010/main" val="1448654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4FED0F-99A1-4D04-A203-562DCDBE13EF}"/>
              </a:ext>
            </a:extLst>
          </p:cNvPr>
          <p:cNvSpPr/>
          <p:nvPr/>
        </p:nvSpPr>
        <p:spPr>
          <a:xfrm>
            <a:off x="130627" y="1484168"/>
            <a:ext cx="8801499" cy="1239185"/>
          </a:xfrm>
          <a:prstGeom prst="rect">
            <a:avLst/>
          </a:prstGeom>
        </p:spPr>
        <p:txBody>
          <a:bodyPr wrap="square">
            <a:spAutoFit/>
          </a:bodyPr>
          <a:lstStyle/>
          <a:p>
            <a:r>
              <a:rPr lang="en-GB" dirty="0"/>
              <a:t>Upgrade Node-RED preinstalled with Raspbian Jessie using the command below.</a:t>
            </a:r>
          </a:p>
          <a:p>
            <a:pPr marL="800100" lvl="1" indent="-342900">
              <a:lnSpc>
                <a:spcPct val="107000"/>
              </a:lnSpc>
              <a:buFont typeface="Wingdings" panose="05000000000000000000" pitchFamily="2" charset="2"/>
              <a:buChar char="Ø"/>
            </a:pPr>
            <a:r>
              <a:rPr lang="en-GB" sz="1200" dirty="0"/>
              <a:t>bash &lt;(curl -</a:t>
            </a:r>
            <a:r>
              <a:rPr lang="en-GB" sz="1200" dirty="0" err="1"/>
              <a:t>sL</a:t>
            </a:r>
            <a:r>
              <a:rPr lang="en-GB" sz="1200" dirty="0"/>
              <a:t> https://raw.githubusercontent.com/node-red/raspbian-deb-package/master/resources/update-nodejs-and-nodered)</a:t>
            </a:r>
          </a:p>
          <a:p>
            <a:r>
              <a:rPr lang="en-GB" dirty="0"/>
              <a:t>Setup Node-Red to run when the Pi boots up, run:</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systemctl</a:t>
            </a:r>
            <a:r>
              <a:rPr lang="en-GB" sz="1200" dirty="0"/>
              <a:t> enable </a:t>
            </a:r>
            <a:r>
              <a:rPr lang="en-GB" sz="1200" dirty="0" err="1"/>
              <a:t>nodered.service</a:t>
            </a:r>
            <a:endParaRPr lang="en-GB" sz="1200" dirty="0"/>
          </a:p>
        </p:txBody>
      </p:sp>
      <p:pic>
        <p:nvPicPr>
          <p:cNvPr id="9" name="Picture 8">
            <a:hlinkClick r:id="rId3"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pic>
        <p:nvPicPr>
          <p:cNvPr id="5" name="Picture 4">
            <a:extLst>
              <a:ext uri="{FF2B5EF4-FFF2-40B4-BE49-F238E27FC236}">
                <a16:creationId xmlns:a16="http://schemas.microsoft.com/office/drawing/2014/main" id="{15CCB8F0-CCA0-4712-B344-E499E5F54C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5883" t="13385" r="3922" b="1677"/>
          <a:stretch/>
        </p:blipFill>
        <p:spPr>
          <a:xfrm>
            <a:off x="7168238" y="2076606"/>
            <a:ext cx="1964878" cy="4325087"/>
          </a:xfrm>
          <a:prstGeom prst="rect">
            <a:avLst/>
          </a:prstGeom>
        </p:spPr>
      </p:pic>
      <p:sp>
        <p:nvSpPr>
          <p:cNvPr id="12" name="CustomShape 1">
            <a:extLst>
              <a:ext uri="{FF2B5EF4-FFF2-40B4-BE49-F238E27FC236}">
                <a16:creationId xmlns:a16="http://schemas.microsoft.com/office/drawing/2014/main" id="{63EF7AFF-057D-4804-9AC2-B0197965328F}"/>
              </a:ext>
            </a:extLst>
          </p:cNvPr>
          <p:cNvSpPr/>
          <p:nvPr/>
        </p:nvSpPr>
        <p:spPr>
          <a:xfrm>
            <a:off x="10884" y="925213"/>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hlinkClick r:id="rId6"/>
              </a:rPr>
              <a:t>Setup Node-Red nodes for TJBot (1/2)</a:t>
            </a:r>
            <a:endParaRPr lang="en-GB" sz="3600" spc="-1" dirty="0">
              <a:solidFill>
                <a:srgbClr val="000000"/>
              </a:solidFill>
              <a:uFill>
                <a:solidFill>
                  <a:srgbClr val="FFFFFF"/>
                </a:solidFill>
              </a:uFill>
              <a:latin typeface="IBM Plex Sans SemiBold"/>
              <a:ea typeface="Andale Mono"/>
              <a:cs typeface="IBM Plex Sans SemiBold"/>
            </a:endParaRPr>
          </a:p>
        </p:txBody>
      </p:sp>
      <p:sp>
        <p:nvSpPr>
          <p:cNvPr id="10" name="Rectangle 9">
            <a:extLst>
              <a:ext uri="{FF2B5EF4-FFF2-40B4-BE49-F238E27FC236}">
                <a16:creationId xmlns:a16="http://schemas.microsoft.com/office/drawing/2014/main" id="{8C425BB5-3F00-4B0C-AA20-1F1A4AFE2FFD}"/>
              </a:ext>
            </a:extLst>
          </p:cNvPr>
          <p:cNvSpPr/>
          <p:nvPr/>
        </p:nvSpPr>
        <p:spPr>
          <a:xfrm>
            <a:off x="130627" y="2636056"/>
            <a:ext cx="7169615" cy="3887603"/>
          </a:xfrm>
          <a:prstGeom prst="rect">
            <a:avLst/>
          </a:prstGeom>
        </p:spPr>
        <p:txBody>
          <a:bodyPr wrap="square">
            <a:spAutoFit/>
          </a:bodyPr>
          <a:lstStyle/>
          <a:p>
            <a:r>
              <a:rPr lang="en-GB" dirty="0"/>
              <a:t>Then, install TJBot nodes from </a:t>
            </a:r>
            <a:r>
              <a:rPr lang="en-GB" dirty="0" err="1"/>
              <a:t>JeanCarl</a:t>
            </a:r>
            <a:r>
              <a:rPr lang="en-GB" dirty="0"/>
              <a:t> repository:</a:t>
            </a:r>
          </a:p>
          <a:p>
            <a:pPr marL="800100" lvl="1" indent="-342900">
              <a:lnSpc>
                <a:spcPct val="107000"/>
              </a:lnSpc>
              <a:buFont typeface="Wingdings" panose="05000000000000000000" pitchFamily="2" charset="2"/>
              <a:buChar char="Ø"/>
            </a:pPr>
            <a:r>
              <a:rPr lang="en-GB" sz="1200" dirty="0"/>
              <a:t>cd .node-red</a:t>
            </a:r>
          </a:p>
          <a:p>
            <a:pPr marL="800100" lvl="1" indent="-342900">
              <a:lnSpc>
                <a:spcPct val="107000"/>
              </a:lnSpc>
              <a:buFont typeface="Wingdings" panose="05000000000000000000" pitchFamily="2" charset="2"/>
              <a:buChar char="Ø"/>
            </a:pPr>
            <a:r>
              <a:rPr lang="en-GB" sz="1200" dirty="0" err="1"/>
              <a:t>mkdir</a:t>
            </a:r>
            <a:r>
              <a:rPr lang="en-GB" sz="1200" dirty="0"/>
              <a:t> nodes</a:t>
            </a:r>
          </a:p>
          <a:p>
            <a:pPr marL="800100" lvl="1" indent="-342900">
              <a:lnSpc>
                <a:spcPct val="107000"/>
              </a:lnSpc>
              <a:buFont typeface="Wingdings" panose="05000000000000000000" pitchFamily="2" charset="2"/>
              <a:buChar char="Ø"/>
            </a:pPr>
            <a:r>
              <a:rPr lang="en-GB" sz="1200" dirty="0"/>
              <a:t>cd nodes</a:t>
            </a:r>
          </a:p>
          <a:p>
            <a:pPr marL="800100" lvl="1" indent="-342900">
              <a:lnSpc>
                <a:spcPct val="107000"/>
              </a:lnSpc>
              <a:buFont typeface="Wingdings" panose="05000000000000000000" pitchFamily="2" charset="2"/>
              <a:buChar char="Ø"/>
            </a:pPr>
            <a:r>
              <a:rPr lang="en-GB" sz="1200" dirty="0"/>
              <a:t>git clone https://github.com/jeancarl/node-red-contrib-tjbot</a:t>
            </a:r>
          </a:p>
          <a:p>
            <a:pPr marL="800100" lvl="1" indent="-342900">
              <a:lnSpc>
                <a:spcPct val="107000"/>
              </a:lnSpc>
              <a:buFont typeface="Wingdings" panose="05000000000000000000" pitchFamily="2" charset="2"/>
              <a:buChar char="Ø"/>
            </a:pPr>
            <a:r>
              <a:rPr lang="en-GB" sz="1200" dirty="0"/>
              <a:t>cd node-red-</a:t>
            </a:r>
            <a:r>
              <a:rPr lang="en-GB" sz="1200" dirty="0" err="1"/>
              <a:t>contrib</a:t>
            </a:r>
            <a:r>
              <a:rPr lang="en-GB" sz="1200" dirty="0"/>
              <a:t>-</a:t>
            </a:r>
            <a:r>
              <a:rPr lang="en-GB" sz="1200" dirty="0" err="1"/>
              <a:t>tjbot</a:t>
            </a:r>
            <a:endParaRPr lang="en-GB" sz="1200" dirty="0"/>
          </a:p>
          <a:p>
            <a:pPr marL="800100" lvl="1" indent="-342900">
              <a:lnSpc>
                <a:spcPct val="107000"/>
              </a:lnSpc>
              <a:buFont typeface="Wingdings" panose="05000000000000000000" pitchFamily="2" charset="2"/>
              <a:buChar char="Ø"/>
            </a:pPr>
            <a:r>
              <a:rPr lang="en-GB" sz="1200" dirty="0" err="1"/>
              <a:t>npm</a:t>
            </a:r>
            <a:r>
              <a:rPr lang="en-GB" sz="1200" dirty="0"/>
              <a:t> install</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nano</a:t>
            </a:r>
            <a:r>
              <a:rPr lang="en-GB" sz="1200" dirty="0"/>
              <a:t> /lib/</a:t>
            </a:r>
            <a:r>
              <a:rPr lang="en-GB" sz="1200" dirty="0" err="1"/>
              <a:t>systemd</a:t>
            </a:r>
            <a:r>
              <a:rPr lang="en-GB" sz="1200" dirty="0"/>
              <a:t>/system/</a:t>
            </a:r>
            <a:r>
              <a:rPr lang="en-GB" sz="1200" dirty="0" err="1"/>
              <a:t>nodered.service</a:t>
            </a:r>
            <a:r>
              <a:rPr lang="en-GB" sz="1200" dirty="0"/>
              <a:t> # some TJBot actions has to run as root so change User from pi to root</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systemctl</a:t>
            </a:r>
            <a:r>
              <a:rPr lang="en-GB" sz="1200" dirty="0"/>
              <a:t> daemon-reload</a:t>
            </a:r>
          </a:p>
          <a:p>
            <a:pPr marL="800100" lvl="1" indent="-342900">
              <a:lnSpc>
                <a:spcPct val="107000"/>
              </a:lnSpc>
              <a:buFont typeface="Wingdings" panose="05000000000000000000" pitchFamily="2" charset="2"/>
              <a:buChar char="Ø"/>
            </a:pPr>
            <a:r>
              <a:rPr lang="en-GB" sz="1200" dirty="0"/>
              <a:t>node-red-start # check node-red environment. Settings file should be at /root/.node-red/settings.js </a:t>
            </a:r>
          </a:p>
          <a:p>
            <a:pPr marL="800100" lvl="1" indent="-342900">
              <a:lnSpc>
                <a:spcPct val="107000"/>
              </a:lnSpc>
              <a:buFont typeface="Wingdings" panose="05000000000000000000" pitchFamily="2" charset="2"/>
              <a:buChar char="Ø"/>
            </a:pPr>
            <a:r>
              <a:rPr lang="en-GB" sz="1200" dirty="0"/>
              <a:t>node-red-stop</a:t>
            </a:r>
          </a:p>
          <a:p>
            <a:pPr marL="800100" lvl="1" indent="-342900">
              <a:lnSpc>
                <a:spcPct val="107000"/>
              </a:lnSpc>
              <a:buFont typeface="Wingdings" panose="05000000000000000000" pitchFamily="2" charset="2"/>
              <a:buChar char="Ø"/>
            </a:pPr>
            <a:r>
              <a:rPr lang="en-GB" sz="1200" dirty="0" err="1"/>
              <a:t>mkdir</a:t>
            </a:r>
            <a:r>
              <a:rPr lang="en-GB" sz="1200" dirty="0"/>
              <a:t> /home/pi/Desktop/</a:t>
            </a:r>
            <a:r>
              <a:rPr lang="en-GB" sz="1200" dirty="0" err="1"/>
              <a:t>tjbot</a:t>
            </a:r>
            <a:r>
              <a:rPr lang="en-GB" sz="1200" dirty="0"/>
              <a:t>/Pictures # place to host static content from top level URL</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nano</a:t>
            </a:r>
            <a:r>
              <a:rPr lang="en-GB" sz="1200" dirty="0"/>
              <a:t> /root/.node-red/settings.js. # Modify /root/.node-red/settings.js to point to the original Node-RED directory uncommenting and setting </a:t>
            </a:r>
            <a:r>
              <a:rPr lang="en-GB" sz="1200" dirty="0" err="1"/>
              <a:t>userDir</a:t>
            </a:r>
            <a:r>
              <a:rPr lang="en-GB" sz="1200" dirty="0"/>
              <a:t> and </a:t>
            </a:r>
            <a:r>
              <a:rPr lang="en-GB" sz="1200" dirty="0" err="1"/>
              <a:t>nodesDir</a:t>
            </a:r>
            <a:r>
              <a:rPr lang="en-GB" sz="1200" dirty="0"/>
              <a:t> variables as </a:t>
            </a:r>
          </a:p>
          <a:p>
            <a:pPr lvl="1"/>
            <a:r>
              <a:rPr lang="en-GB" sz="1200" dirty="0"/>
              <a:t>	</a:t>
            </a:r>
            <a:r>
              <a:rPr lang="en-GB" sz="1200" dirty="0" err="1"/>
              <a:t>userDir</a:t>
            </a:r>
            <a:r>
              <a:rPr lang="en-GB" sz="1200" dirty="0"/>
              <a:t>: '/home/pi/.node-red/’,</a:t>
            </a:r>
          </a:p>
          <a:p>
            <a:pPr lvl="1"/>
            <a:r>
              <a:rPr lang="en-GB" sz="1200" dirty="0"/>
              <a:t>	</a:t>
            </a:r>
            <a:r>
              <a:rPr lang="en-GB" sz="1200" dirty="0" err="1"/>
              <a:t>nodesDir</a:t>
            </a:r>
            <a:r>
              <a:rPr lang="en-GB" sz="1200" dirty="0"/>
              <a:t>: '/home/pi/.node-red/nodes’,</a:t>
            </a:r>
          </a:p>
          <a:p>
            <a:r>
              <a:rPr lang="en-GB" sz="1200" dirty="0"/>
              <a:t>		</a:t>
            </a:r>
            <a:r>
              <a:rPr lang="en-GB" sz="1200" dirty="0" err="1"/>
              <a:t>httpStatic</a:t>
            </a:r>
            <a:r>
              <a:rPr lang="en-GB" sz="1200" dirty="0"/>
              <a:t>: ‘/home/pi/Desktop/</a:t>
            </a:r>
            <a:r>
              <a:rPr lang="en-GB" sz="1200" dirty="0" err="1"/>
              <a:t>tjbot</a:t>
            </a:r>
            <a:r>
              <a:rPr lang="en-GB" sz="1200" dirty="0"/>
              <a:t>/Pictures/’</a:t>
            </a:r>
          </a:p>
          <a:p>
            <a:pPr marL="800100" lvl="1" indent="-342900">
              <a:lnSpc>
                <a:spcPct val="107000"/>
              </a:lnSpc>
              <a:buFont typeface="Wingdings" panose="05000000000000000000" pitchFamily="2" charset="2"/>
              <a:buChar char="Ø"/>
            </a:pPr>
            <a:r>
              <a:rPr lang="en-GB" sz="1200" dirty="0"/>
              <a:t>node-red-start </a:t>
            </a:r>
          </a:p>
        </p:txBody>
      </p:sp>
      <p:sp>
        <p:nvSpPr>
          <p:cNvPr id="6" name="Rectangle 5">
            <a:extLst>
              <a:ext uri="{FF2B5EF4-FFF2-40B4-BE49-F238E27FC236}">
                <a16:creationId xmlns:a16="http://schemas.microsoft.com/office/drawing/2014/main" id="{2C16C3E6-AA01-4FA9-984C-4D625B3B8794}"/>
              </a:ext>
            </a:extLst>
          </p:cNvPr>
          <p:cNvSpPr/>
          <p:nvPr/>
        </p:nvSpPr>
        <p:spPr>
          <a:xfrm>
            <a:off x="130628" y="6450460"/>
            <a:ext cx="7945147" cy="369332"/>
          </a:xfrm>
          <a:prstGeom prst="rect">
            <a:avLst/>
          </a:prstGeom>
        </p:spPr>
        <p:txBody>
          <a:bodyPr wrap="square">
            <a:spAutoFit/>
          </a:bodyPr>
          <a:lstStyle/>
          <a:p>
            <a:r>
              <a:rPr lang="en-GB" dirty="0"/>
              <a:t>Point your browser to Node-Red URL and verify that nodes for TJBot are available.</a:t>
            </a:r>
          </a:p>
        </p:txBody>
      </p:sp>
      <p:sp>
        <p:nvSpPr>
          <p:cNvPr id="13" name="Plus Sign 12">
            <a:extLst>
              <a:ext uri="{FF2B5EF4-FFF2-40B4-BE49-F238E27FC236}">
                <a16:creationId xmlns:a16="http://schemas.microsoft.com/office/drawing/2014/main" id="{0E2A4CE6-0297-4EA4-A151-904E5E6DB93E}"/>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197310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4FED0F-99A1-4D04-A203-562DCDBE13EF}"/>
              </a:ext>
            </a:extLst>
          </p:cNvPr>
          <p:cNvSpPr/>
          <p:nvPr/>
        </p:nvSpPr>
        <p:spPr>
          <a:xfrm>
            <a:off x="66639" y="2481167"/>
            <a:ext cx="2698863" cy="1077218"/>
          </a:xfrm>
          <a:prstGeom prst="rect">
            <a:avLst/>
          </a:prstGeom>
        </p:spPr>
        <p:txBody>
          <a:bodyPr wrap="square">
            <a:spAutoFit/>
          </a:bodyPr>
          <a:lstStyle/>
          <a:p>
            <a:r>
              <a:rPr lang="en-GB" sz="1600" dirty="0"/>
              <a:t>Now, drag a TJBot node in Node-Red and open it. Select “Add a new </a:t>
            </a:r>
            <a:r>
              <a:rPr lang="en-GB" sz="1600" dirty="0" err="1"/>
              <a:t>tjbot</a:t>
            </a:r>
            <a:r>
              <a:rPr lang="en-GB" sz="1600" dirty="0"/>
              <a:t>-config” and click the edit button.</a:t>
            </a:r>
          </a:p>
        </p:txBody>
      </p:sp>
      <p:pic>
        <p:nvPicPr>
          <p:cNvPr id="9" name="Picture 8">
            <a:hlinkClick r:id="rId3"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sp>
        <p:nvSpPr>
          <p:cNvPr id="12" name="CustomShape 1">
            <a:extLst>
              <a:ext uri="{FF2B5EF4-FFF2-40B4-BE49-F238E27FC236}">
                <a16:creationId xmlns:a16="http://schemas.microsoft.com/office/drawing/2014/main" id="{63EF7AFF-057D-4804-9AC2-B0197965328F}"/>
              </a:ext>
            </a:extLst>
          </p:cNvPr>
          <p:cNvSpPr/>
          <p:nvPr/>
        </p:nvSpPr>
        <p:spPr>
          <a:xfrm>
            <a:off x="10884" y="925213"/>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hlinkClick r:id="rId5"/>
              </a:rPr>
              <a:t>Setup Node-Red nodes for TJBot (2/2)</a:t>
            </a:r>
            <a:endParaRPr lang="en-GB" sz="3600" spc="-1" dirty="0">
              <a:solidFill>
                <a:srgbClr val="000000"/>
              </a:solidFill>
              <a:uFill>
                <a:solidFill>
                  <a:srgbClr val="FFFFFF"/>
                </a:solidFill>
              </a:uFill>
              <a:latin typeface="IBM Plex Sans SemiBold"/>
              <a:ea typeface="Andale Mono"/>
              <a:cs typeface="IBM Plex Sans SemiBold"/>
            </a:endParaRPr>
          </a:p>
        </p:txBody>
      </p:sp>
      <p:pic>
        <p:nvPicPr>
          <p:cNvPr id="13" name="Picture 12">
            <a:extLst>
              <a:ext uri="{FF2B5EF4-FFF2-40B4-BE49-F238E27FC236}">
                <a16:creationId xmlns:a16="http://schemas.microsoft.com/office/drawing/2014/main" id="{07450926-DD0E-49FF-B0E1-2CAF44A6D3E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111513" y="4852809"/>
            <a:ext cx="1804109" cy="1920817"/>
          </a:xfrm>
          <a:prstGeom prst="rect">
            <a:avLst/>
          </a:prstGeom>
        </p:spPr>
      </p:pic>
      <p:pic>
        <p:nvPicPr>
          <p:cNvPr id="2" name="Picture 1">
            <a:extLst>
              <a:ext uri="{FF2B5EF4-FFF2-40B4-BE49-F238E27FC236}">
                <a16:creationId xmlns:a16="http://schemas.microsoft.com/office/drawing/2014/main" id="{39E872D5-6697-4217-A7D2-033067F6CF63}"/>
              </a:ext>
            </a:extLst>
          </p:cNvPr>
          <p:cNvPicPr>
            <a:picLocks noChangeAspect="1"/>
          </p:cNvPicPr>
          <p:nvPr/>
        </p:nvPicPr>
        <p:blipFill>
          <a:blip r:embed="rId7"/>
          <a:stretch>
            <a:fillRect/>
          </a:stretch>
        </p:blipFill>
        <p:spPr>
          <a:xfrm>
            <a:off x="66639" y="1654317"/>
            <a:ext cx="3439817" cy="748413"/>
          </a:xfrm>
          <a:prstGeom prst="rect">
            <a:avLst/>
          </a:prstGeom>
          <a:ln>
            <a:solidFill>
              <a:schemeClr val="tx1"/>
            </a:solidFill>
          </a:ln>
        </p:spPr>
      </p:pic>
      <p:pic>
        <p:nvPicPr>
          <p:cNvPr id="3" name="Picture 2">
            <a:extLst>
              <a:ext uri="{FF2B5EF4-FFF2-40B4-BE49-F238E27FC236}">
                <a16:creationId xmlns:a16="http://schemas.microsoft.com/office/drawing/2014/main" id="{A9CBBC9B-2D3A-4114-8EDC-F7DDD378C55A}"/>
              </a:ext>
            </a:extLst>
          </p:cNvPr>
          <p:cNvPicPr>
            <a:picLocks noChangeAspect="1"/>
          </p:cNvPicPr>
          <p:nvPr/>
        </p:nvPicPr>
        <p:blipFill>
          <a:blip r:embed="rId8"/>
          <a:stretch>
            <a:fillRect/>
          </a:stretch>
        </p:blipFill>
        <p:spPr>
          <a:xfrm>
            <a:off x="2644130" y="2637096"/>
            <a:ext cx="3246686" cy="4184948"/>
          </a:xfrm>
          <a:prstGeom prst="rect">
            <a:avLst/>
          </a:prstGeom>
          <a:ln>
            <a:solidFill>
              <a:schemeClr val="tx1"/>
            </a:solidFill>
          </a:ln>
        </p:spPr>
      </p:pic>
      <p:sp>
        <p:nvSpPr>
          <p:cNvPr id="8" name="Thought Bubble: Cloud 7">
            <a:extLst>
              <a:ext uri="{FF2B5EF4-FFF2-40B4-BE49-F238E27FC236}">
                <a16:creationId xmlns:a16="http://schemas.microsoft.com/office/drawing/2014/main" id="{B78BC2F5-1590-48B9-89F5-F4B7683875FD}"/>
              </a:ext>
            </a:extLst>
          </p:cNvPr>
          <p:cNvSpPr/>
          <p:nvPr/>
        </p:nvSpPr>
        <p:spPr>
          <a:xfrm>
            <a:off x="62395" y="3674852"/>
            <a:ext cx="2548461" cy="869795"/>
          </a:xfrm>
          <a:prstGeom prst="cloudCallout">
            <a:avLst>
              <a:gd name="adj1" fmla="val -9504"/>
              <a:gd name="adj2" fmla="val 83623"/>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solidFill>
                  <a:srgbClr val="376092"/>
                </a:solidFill>
                <a:latin typeface="Kristen ITC" panose="03050502040202030202" pitchFamily="66" charset="0"/>
              </a:rPr>
              <a:t>My </a:t>
            </a:r>
            <a:r>
              <a:rPr lang="it-IT" sz="1600" dirty="0" err="1">
                <a:solidFill>
                  <a:srgbClr val="376092"/>
                </a:solidFill>
                <a:latin typeface="Kristen ITC" panose="03050502040202030202" pitchFamily="66" charset="0"/>
              </a:rPr>
              <a:t>name</a:t>
            </a:r>
            <a:r>
              <a:rPr lang="it-IT" sz="1600" dirty="0">
                <a:solidFill>
                  <a:srgbClr val="376092"/>
                </a:solidFill>
                <a:latin typeface="Kristen ITC" panose="03050502040202030202" pitchFamily="66" charset="0"/>
              </a:rPr>
              <a:t> </a:t>
            </a:r>
            <a:r>
              <a:rPr lang="it-IT" sz="1600" dirty="0" err="1">
                <a:solidFill>
                  <a:srgbClr val="376092"/>
                </a:solidFill>
                <a:latin typeface="Kristen ITC" panose="03050502040202030202" pitchFamily="66" charset="0"/>
              </a:rPr>
              <a:t>is</a:t>
            </a:r>
            <a:r>
              <a:rPr lang="it-IT" sz="1600" dirty="0">
                <a:solidFill>
                  <a:srgbClr val="376092"/>
                </a:solidFill>
                <a:latin typeface="Kristen ITC" panose="03050502040202030202" pitchFamily="66" charset="0"/>
              </a:rPr>
              <a:t> Bot, TJ Bot!</a:t>
            </a:r>
            <a:endParaRPr lang="en-US" sz="1600" dirty="0">
              <a:solidFill>
                <a:srgbClr val="376092"/>
              </a:solidFill>
              <a:latin typeface="Kristen ITC" panose="03050502040202030202" pitchFamily="66" charset="0"/>
            </a:endParaRPr>
          </a:p>
        </p:txBody>
      </p:sp>
      <p:pic>
        <p:nvPicPr>
          <p:cNvPr id="6" name="Picture 5">
            <a:extLst>
              <a:ext uri="{FF2B5EF4-FFF2-40B4-BE49-F238E27FC236}">
                <a16:creationId xmlns:a16="http://schemas.microsoft.com/office/drawing/2014/main" id="{3612823E-99EA-421B-9AE0-FD3F4CDA081A}"/>
              </a:ext>
            </a:extLst>
          </p:cNvPr>
          <p:cNvPicPr>
            <a:picLocks noChangeAspect="1"/>
          </p:cNvPicPr>
          <p:nvPr/>
        </p:nvPicPr>
        <p:blipFill>
          <a:blip r:embed="rId9"/>
          <a:stretch>
            <a:fillRect/>
          </a:stretch>
        </p:blipFill>
        <p:spPr>
          <a:xfrm>
            <a:off x="5812580" y="2581341"/>
            <a:ext cx="3269025" cy="3879641"/>
          </a:xfrm>
          <a:prstGeom prst="rect">
            <a:avLst/>
          </a:prstGeom>
          <a:ln>
            <a:solidFill>
              <a:schemeClr val="tx1"/>
            </a:solidFill>
          </a:ln>
        </p:spPr>
      </p:pic>
      <p:sp>
        <p:nvSpPr>
          <p:cNvPr id="14" name="Rectangle 13">
            <a:extLst>
              <a:ext uri="{FF2B5EF4-FFF2-40B4-BE49-F238E27FC236}">
                <a16:creationId xmlns:a16="http://schemas.microsoft.com/office/drawing/2014/main" id="{9D94D3E4-9BD7-44AE-B0FF-013B3CADAF1B}"/>
              </a:ext>
            </a:extLst>
          </p:cNvPr>
          <p:cNvSpPr/>
          <p:nvPr/>
        </p:nvSpPr>
        <p:spPr>
          <a:xfrm>
            <a:off x="3612995" y="1591364"/>
            <a:ext cx="5263376" cy="872922"/>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lIns="36000" tIns="36000" rIns="36000" bIns="36000">
            <a:spAutoFit/>
          </a:bodyPr>
          <a:lstStyle/>
          <a:p>
            <a:r>
              <a:rPr lang="en-GB" sz="2000" b="1" dirty="0"/>
              <a:t>Your TJBot is unique! </a:t>
            </a:r>
            <a:r>
              <a:rPr lang="en-GB" sz="1600" dirty="0"/>
              <a:t>It has a gender, a preferred language to speak and listen. It could have a servo, a LED, a camera, a microphone and/or a speaker… and </a:t>
            </a:r>
            <a:r>
              <a:rPr lang="en-GB" sz="1600" b="1" dirty="0"/>
              <a:t>it has a NAME!</a:t>
            </a:r>
          </a:p>
        </p:txBody>
      </p:sp>
      <p:sp>
        <p:nvSpPr>
          <p:cNvPr id="15" name="Rectangle 14">
            <a:extLst>
              <a:ext uri="{FF2B5EF4-FFF2-40B4-BE49-F238E27FC236}">
                <a16:creationId xmlns:a16="http://schemas.microsoft.com/office/drawing/2014/main" id="{B28EA624-430F-4903-BF01-B4B1229438F5}"/>
              </a:ext>
            </a:extLst>
          </p:cNvPr>
          <p:cNvSpPr/>
          <p:nvPr/>
        </p:nvSpPr>
        <p:spPr>
          <a:xfrm>
            <a:off x="5924090" y="6505194"/>
            <a:ext cx="3186454" cy="338554"/>
          </a:xfrm>
          <a:prstGeom prst="rect">
            <a:avLst/>
          </a:prstGeom>
        </p:spPr>
        <p:txBody>
          <a:bodyPr wrap="square">
            <a:spAutoFit/>
          </a:bodyPr>
          <a:lstStyle/>
          <a:p>
            <a:pPr algn="ctr"/>
            <a:r>
              <a:rPr lang="en-GB" sz="1600" i="1" u="sng" dirty="0"/>
              <a:t>Multiple</a:t>
            </a:r>
            <a:r>
              <a:rPr lang="en-GB" sz="1600" i="1" dirty="0"/>
              <a:t> </a:t>
            </a:r>
            <a:r>
              <a:rPr lang="en-GB" sz="1600" i="1" dirty="0" err="1"/>
              <a:t>tjbot</a:t>
            </a:r>
            <a:r>
              <a:rPr lang="en-GB" sz="1600" i="1" dirty="0"/>
              <a:t>-config allowed!!!</a:t>
            </a:r>
          </a:p>
        </p:txBody>
      </p:sp>
      <p:sp>
        <p:nvSpPr>
          <p:cNvPr id="7" name="Oval 6">
            <a:extLst>
              <a:ext uri="{FF2B5EF4-FFF2-40B4-BE49-F238E27FC236}">
                <a16:creationId xmlns:a16="http://schemas.microsoft.com/office/drawing/2014/main" id="{82873B84-3D5F-4605-91AB-6B11481DD59D}"/>
              </a:ext>
            </a:extLst>
          </p:cNvPr>
          <p:cNvSpPr/>
          <p:nvPr/>
        </p:nvSpPr>
        <p:spPr>
          <a:xfrm>
            <a:off x="2358854" y="5335456"/>
            <a:ext cx="1513592" cy="54081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4F32675-5563-4C76-9489-8E3FECE89920}"/>
              </a:ext>
            </a:extLst>
          </p:cNvPr>
          <p:cNvSpPr txBox="1"/>
          <p:nvPr/>
        </p:nvSpPr>
        <p:spPr>
          <a:xfrm>
            <a:off x="3794210" y="5551607"/>
            <a:ext cx="2018370" cy="261610"/>
          </a:xfrm>
          <a:prstGeom prst="rect">
            <a:avLst/>
          </a:prstGeom>
          <a:noFill/>
        </p:spPr>
        <p:txBody>
          <a:bodyPr wrap="square" rtlCol="0">
            <a:spAutoFit/>
          </a:bodyPr>
          <a:lstStyle/>
          <a:p>
            <a:r>
              <a:rPr lang="it-IT" sz="1100" dirty="0">
                <a:solidFill>
                  <a:srgbClr val="FF0000"/>
                </a:solidFill>
              </a:rPr>
              <a:t>Direct link to IBM Cloud service</a:t>
            </a:r>
            <a:endParaRPr lang="en-US" sz="1100" dirty="0">
              <a:solidFill>
                <a:srgbClr val="FF0000"/>
              </a:solidFill>
            </a:endParaRPr>
          </a:p>
        </p:txBody>
      </p:sp>
      <p:sp>
        <p:nvSpPr>
          <p:cNvPr id="17" name="Plus Sign 16">
            <a:extLst>
              <a:ext uri="{FF2B5EF4-FFF2-40B4-BE49-F238E27FC236}">
                <a16:creationId xmlns:a16="http://schemas.microsoft.com/office/drawing/2014/main" id="{FB9B9003-5859-41D5-89FF-1BBC0D7C0D52}"/>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2634000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50A0AEE-1E2E-44DF-9319-65FC75A7C2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499" y="5217670"/>
            <a:ext cx="1060275" cy="1065008"/>
          </a:xfrm>
          <a:prstGeom prst="ellipse">
            <a:avLst/>
          </a:prstGeom>
        </p:spPr>
      </p:pic>
      <p:sp>
        <p:nvSpPr>
          <p:cNvPr id="9" name="Rectangle 8">
            <a:extLst>
              <a:ext uri="{FF2B5EF4-FFF2-40B4-BE49-F238E27FC236}">
                <a16:creationId xmlns:a16="http://schemas.microsoft.com/office/drawing/2014/main" id="{A1867C47-076B-4575-ABB7-3ABE84A9606E}"/>
              </a:ext>
            </a:extLst>
          </p:cNvPr>
          <p:cNvSpPr/>
          <p:nvPr/>
        </p:nvSpPr>
        <p:spPr>
          <a:xfrm>
            <a:off x="130627" y="1484168"/>
            <a:ext cx="8801499" cy="3477875"/>
          </a:xfrm>
          <a:prstGeom prst="rect">
            <a:avLst/>
          </a:prstGeom>
        </p:spPr>
        <p:txBody>
          <a:bodyPr wrap="square">
            <a:spAutoFit/>
          </a:bodyPr>
          <a:lstStyle/>
          <a:p>
            <a:r>
              <a:rPr lang="en-GB" sz="2000" dirty="0"/>
              <a:t>Now create a flow to follow this schema:</a:t>
            </a:r>
          </a:p>
          <a:p>
            <a:pPr marL="285750" indent="-285750">
              <a:buFont typeface="Arial" panose="020B0604020202020204" pitchFamily="34" charset="0"/>
              <a:buChar char="•"/>
            </a:pPr>
            <a:r>
              <a:rPr lang="en-GB" sz="2000" dirty="0"/>
              <a:t>Turn LED red</a:t>
            </a:r>
          </a:p>
          <a:p>
            <a:pPr marL="285750" indent="-285750">
              <a:buFont typeface="Arial" panose="020B0604020202020204" pitchFamily="34" charset="0"/>
              <a:buChar char="•"/>
            </a:pPr>
            <a:r>
              <a:rPr lang="en-GB" sz="2000" dirty="0"/>
              <a:t>Wave</a:t>
            </a:r>
          </a:p>
          <a:p>
            <a:pPr marL="285750" indent="-285750">
              <a:buFont typeface="Arial" panose="020B0604020202020204" pitchFamily="34" charset="0"/>
              <a:buChar char="•"/>
            </a:pPr>
            <a:r>
              <a:rPr lang="en-GB" sz="2000" dirty="0"/>
              <a:t>Turn LED green</a:t>
            </a:r>
          </a:p>
          <a:p>
            <a:pPr marL="285750" indent="-285750">
              <a:buFont typeface="Arial" panose="020B0604020202020204" pitchFamily="34" charset="0"/>
              <a:buChar char="•"/>
            </a:pPr>
            <a:r>
              <a:rPr lang="en-GB" sz="2000" dirty="0"/>
              <a:t>Lower Arm</a:t>
            </a:r>
          </a:p>
          <a:p>
            <a:pPr marL="285750" indent="-285750">
              <a:buFont typeface="Arial" panose="020B0604020202020204" pitchFamily="34" charset="0"/>
              <a:buChar char="•"/>
            </a:pPr>
            <a:r>
              <a:rPr lang="en-GB" sz="2000" dirty="0"/>
              <a:t>Turn LED yellow</a:t>
            </a:r>
          </a:p>
          <a:p>
            <a:pPr marL="285750" indent="-285750">
              <a:buFont typeface="Arial" panose="020B0604020202020204" pitchFamily="34" charset="0"/>
              <a:buChar char="•"/>
            </a:pPr>
            <a:r>
              <a:rPr lang="en-GB" sz="2000" dirty="0"/>
              <a:t>Raise Arm</a:t>
            </a:r>
          </a:p>
          <a:p>
            <a:pPr marL="285750" indent="-285750">
              <a:buFont typeface="Arial" panose="020B0604020202020204" pitchFamily="34" charset="0"/>
              <a:buChar char="•"/>
            </a:pPr>
            <a:r>
              <a:rPr lang="en-GB" sz="2000" dirty="0"/>
              <a:t>Turn LED blue</a:t>
            </a:r>
          </a:p>
          <a:p>
            <a:pPr marL="285750" indent="-285750">
              <a:buFont typeface="Arial" panose="020B0604020202020204" pitchFamily="34" charset="0"/>
              <a:buChar char="•"/>
            </a:pPr>
            <a:r>
              <a:rPr lang="en-GB" sz="2000" dirty="0"/>
              <a:t>Lower Arm</a:t>
            </a:r>
          </a:p>
          <a:p>
            <a:pPr marL="285750" indent="-285750">
              <a:buFont typeface="Arial" panose="020B0604020202020204" pitchFamily="34" charset="0"/>
              <a:buChar char="•"/>
            </a:pPr>
            <a:r>
              <a:rPr lang="en-GB" sz="2000" dirty="0"/>
              <a:t>Turn LED orange</a:t>
            </a:r>
          </a:p>
          <a:p>
            <a:pPr marL="285750" indent="-285750">
              <a:buFont typeface="Arial" panose="020B0604020202020204" pitchFamily="34" charset="0"/>
              <a:buChar char="•"/>
            </a:pPr>
            <a:r>
              <a:rPr lang="en-GB" sz="2000" dirty="0"/>
              <a:t>Backward Arm</a:t>
            </a:r>
          </a:p>
        </p:txBody>
      </p:sp>
      <p:pic>
        <p:nvPicPr>
          <p:cNvPr id="14" name="Picture 13">
            <a:hlinkClick r:id="rId4" action="ppaction://hlinksldjump"/>
            <a:extLst>
              <a:ext uri="{FF2B5EF4-FFF2-40B4-BE49-F238E27FC236}">
                <a16:creationId xmlns:a16="http://schemas.microsoft.com/office/drawing/2014/main" id="{7FE72F19-9654-4A56-9AC0-26C8A56B387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sp>
        <p:nvSpPr>
          <p:cNvPr id="18" name="CustomShape 1">
            <a:extLst>
              <a:ext uri="{FF2B5EF4-FFF2-40B4-BE49-F238E27FC236}">
                <a16:creationId xmlns:a16="http://schemas.microsoft.com/office/drawing/2014/main" id="{D4F8205D-193B-4BAF-B91B-CF25441624F3}"/>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It’s your turn to play with nodes for TJBot</a:t>
            </a:r>
          </a:p>
        </p:txBody>
      </p:sp>
      <p:pic>
        <p:nvPicPr>
          <p:cNvPr id="6" name="Picture 5">
            <a:extLst>
              <a:ext uri="{FF2B5EF4-FFF2-40B4-BE49-F238E27FC236}">
                <a16:creationId xmlns:a16="http://schemas.microsoft.com/office/drawing/2014/main" id="{A5EFDE15-6212-49E4-A1F3-07097F0A0203}"/>
              </a:ext>
            </a:extLst>
          </p:cNvPr>
          <p:cNvPicPr>
            <a:picLocks noChangeAspect="1"/>
          </p:cNvPicPr>
          <p:nvPr/>
        </p:nvPicPr>
        <p:blipFill>
          <a:blip r:embed="rId6"/>
          <a:stretch>
            <a:fillRect/>
          </a:stretch>
        </p:blipFill>
        <p:spPr>
          <a:xfrm>
            <a:off x="2217735" y="2041316"/>
            <a:ext cx="6937149" cy="4723165"/>
          </a:xfrm>
          <a:prstGeom prst="rect">
            <a:avLst/>
          </a:prstGeom>
        </p:spPr>
      </p:pic>
      <p:pic>
        <p:nvPicPr>
          <p:cNvPr id="3" name="Picture 2">
            <a:extLst>
              <a:ext uri="{FF2B5EF4-FFF2-40B4-BE49-F238E27FC236}">
                <a16:creationId xmlns:a16="http://schemas.microsoft.com/office/drawing/2014/main" id="{04AE4C1A-70A2-48DB-9802-AA35D630456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406955" y="4942517"/>
            <a:ext cx="1589812" cy="1595789"/>
          </a:xfrm>
          <a:prstGeom prst="rect">
            <a:avLst/>
          </a:prstGeom>
        </p:spPr>
      </p:pic>
      <p:pic>
        <p:nvPicPr>
          <p:cNvPr id="8" name="Picture 7">
            <a:extLst>
              <a:ext uri="{FF2B5EF4-FFF2-40B4-BE49-F238E27FC236}">
                <a16:creationId xmlns:a16="http://schemas.microsoft.com/office/drawing/2014/main" id="{F4A0B334-8BAD-4980-A7EC-145A068D7798}"/>
              </a:ext>
            </a:extLst>
          </p:cNvPr>
          <p:cNvPicPr>
            <a:picLocks noChangeAspect="1"/>
          </p:cNvPicPr>
          <p:nvPr/>
        </p:nvPicPr>
        <p:blipFill>
          <a:blip r:embed="rId8"/>
          <a:stretch>
            <a:fillRect/>
          </a:stretch>
        </p:blipFill>
        <p:spPr>
          <a:xfrm>
            <a:off x="6338512" y="1972233"/>
            <a:ext cx="2805488" cy="1851622"/>
          </a:xfrm>
          <a:prstGeom prst="rect">
            <a:avLst/>
          </a:prstGeom>
        </p:spPr>
      </p:pic>
      <p:sp>
        <p:nvSpPr>
          <p:cNvPr id="19" name="Plus Sign 18">
            <a:extLst>
              <a:ext uri="{FF2B5EF4-FFF2-40B4-BE49-F238E27FC236}">
                <a16:creationId xmlns:a16="http://schemas.microsoft.com/office/drawing/2014/main" id="{798E4B9C-DFB5-484E-9710-AEE02BEB40BB}"/>
              </a:ext>
            </a:extLst>
          </p:cNvPr>
          <p:cNvSpPr/>
          <p:nvPr/>
        </p:nvSpPr>
        <p:spPr>
          <a:xfrm>
            <a:off x="10884" y="6538306"/>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289106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0753E-62E2-4DD3-B1A7-72BC1035BB1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4459" y="5360894"/>
            <a:ext cx="8868657" cy="1497106"/>
          </a:xfrm>
          <a:prstGeom prst="rect">
            <a:avLst/>
          </a:prstGeom>
        </p:spPr>
      </p:pic>
      <p:sp>
        <p:nvSpPr>
          <p:cNvPr id="4" name="Rectangle 3">
            <a:extLst>
              <a:ext uri="{FF2B5EF4-FFF2-40B4-BE49-F238E27FC236}">
                <a16:creationId xmlns:a16="http://schemas.microsoft.com/office/drawing/2014/main" id="{1C4FED0F-99A1-4D04-A203-562DCDBE13EF}"/>
              </a:ext>
            </a:extLst>
          </p:cNvPr>
          <p:cNvSpPr/>
          <p:nvPr/>
        </p:nvSpPr>
        <p:spPr>
          <a:xfrm>
            <a:off x="87084" y="1571053"/>
            <a:ext cx="8644540" cy="369332"/>
          </a:xfrm>
          <a:prstGeom prst="rect">
            <a:avLst/>
          </a:prstGeom>
        </p:spPr>
        <p:txBody>
          <a:bodyPr wrap="square">
            <a:spAutoFit/>
          </a:bodyPr>
          <a:lstStyle/>
          <a:p>
            <a:r>
              <a:rPr lang="en-GB" dirty="0"/>
              <a:t>In August 2017, </a:t>
            </a:r>
            <a:r>
              <a:rPr lang="en-GB" dirty="0" err="1">
                <a:hlinkClick r:id="rId4"/>
              </a:rPr>
              <a:t>JeanCarl</a:t>
            </a:r>
            <a:r>
              <a:rPr lang="en-GB" dirty="0">
                <a:hlinkClick r:id="rId4"/>
              </a:rPr>
              <a:t> Bisson</a:t>
            </a:r>
            <a:r>
              <a:rPr lang="en-GB" dirty="0"/>
              <a:t>, published a lot of examples around TJBot nodes  </a:t>
            </a:r>
            <a:r>
              <a:rPr lang="en-GB" dirty="0">
                <a:sym typeface="Wingdings" panose="05000000000000000000" pitchFamily="2" charset="2"/>
              </a:rPr>
              <a:t></a:t>
            </a:r>
            <a:endParaRPr lang="en-GB" dirty="0"/>
          </a:p>
        </p:txBody>
      </p:sp>
      <p:pic>
        <p:nvPicPr>
          <p:cNvPr id="9" name="Picture 8">
            <a:hlinkClick r:id="rId5"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sp>
        <p:nvSpPr>
          <p:cNvPr id="6" name="Rectangle 5">
            <a:extLst>
              <a:ext uri="{FF2B5EF4-FFF2-40B4-BE49-F238E27FC236}">
                <a16:creationId xmlns:a16="http://schemas.microsoft.com/office/drawing/2014/main" id="{79D3AF58-4D6E-4C09-92A7-22618C887EBA}"/>
              </a:ext>
            </a:extLst>
          </p:cNvPr>
          <p:cNvSpPr/>
          <p:nvPr/>
        </p:nvSpPr>
        <p:spPr>
          <a:xfrm>
            <a:off x="130629" y="1953546"/>
            <a:ext cx="794149" cy="1815882"/>
          </a:xfrm>
          <a:prstGeom prst="rect">
            <a:avLst/>
          </a:prstGeom>
          <a:solidFill>
            <a:srgbClr val="FFFFCC"/>
          </a:solidFill>
          <a:ln>
            <a:solidFill>
              <a:schemeClr val="tx1"/>
            </a:solidFill>
          </a:ln>
        </p:spPr>
        <p:txBody>
          <a:bodyPr wrap="square" lIns="36000" tIns="36000" rIns="36000" bIns="36000">
            <a:spAutoFit/>
          </a:bodyPr>
          <a:lstStyle/>
          <a:p>
            <a:pPr marL="0" lvl="1"/>
            <a:r>
              <a:rPr lang="en-GB" sz="1400" dirty="0">
                <a:hlinkClick r:id="rId7"/>
              </a:rPr>
              <a:t>Wave</a:t>
            </a:r>
            <a:br>
              <a:rPr lang="en-GB" sz="1400" dirty="0"/>
            </a:br>
            <a:r>
              <a:rPr lang="en-GB" sz="1400" dirty="0">
                <a:hlinkClick r:id="rId8"/>
              </a:rPr>
              <a:t>Shine</a:t>
            </a:r>
            <a:br>
              <a:rPr lang="en-GB" sz="1400" dirty="0"/>
            </a:br>
            <a:r>
              <a:rPr lang="en-GB" sz="1400" dirty="0">
                <a:hlinkClick r:id="rId9"/>
              </a:rPr>
              <a:t>Pulse</a:t>
            </a:r>
            <a:br>
              <a:rPr lang="en-GB" sz="1400" dirty="0"/>
            </a:br>
            <a:r>
              <a:rPr lang="en-GB" sz="1400" dirty="0">
                <a:hlinkClick r:id="rId10"/>
              </a:rPr>
              <a:t>Listen</a:t>
            </a:r>
            <a:br>
              <a:rPr lang="en-GB" sz="1400" dirty="0"/>
            </a:br>
            <a:r>
              <a:rPr lang="en-GB" sz="1400" dirty="0">
                <a:hlinkClick r:id="rId11"/>
              </a:rPr>
              <a:t>Speak</a:t>
            </a:r>
            <a:br>
              <a:rPr lang="en-GB" sz="1400" dirty="0"/>
            </a:br>
            <a:r>
              <a:rPr lang="en-GB" sz="1400" dirty="0">
                <a:hlinkClick r:id="rId12"/>
              </a:rPr>
              <a:t>See</a:t>
            </a:r>
            <a:br>
              <a:rPr lang="en-GB" sz="1400" dirty="0"/>
            </a:br>
            <a:r>
              <a:rPr lang="en-GB" sz="1400" dirty="0">
                <a:hlinkClick r:id="rId13"/>
              </a:rPr>
              <a:t>Translate</a:t>
            </a:r>
            <a:br>
              <a:rPr lang="en-GB" sz="1400" dirty="0"/>
            </a:br>
            <a:r>
              <a:rPr lang="en-GB" sz="1400" dirty="0">
                <a:hlinkClick r:id="rId14"/>
              </a:rPr>
              <a:t>Converse</a:t>
            </a:r>
            <a:endParaRPr lang="en-GB" sz="1400" dirty="0"/>
          </a:p>
        </p:txBody>
      </p:sp>
      <p:sp>
        <p:nvSpPr>
          <p:cNvPr id="10" name="Rectangle 9">
            <a:extLst>
              <a:ext uri="{FF2B5EF4-FFF2-40B4-BE49-F238E27FC236}">
                <a16:creationId xmlns:a16="http://schemas.microsoft.com/office/drawing/2014/main" id="{C39AEDDA-08F6-45F2-BFC0-F7979ED60579}"/>
              </a:ext>
            </a:extLst>
          </p:cNvPr>
          <p:cNvSpPr/>
          <p:nvPr/>
        </p:nvSpPr>
        <p:spPr>
          <a:xfrm>
            <a:off x="2475762" y="1953546"/>
            <a:ext cx="2437477" cy="1149921"/>
          </a:xfrm>
          <a:prstGeom prst="rect">
            <a:avLst/>
          </a:prstGeom>
          <a:solidFill>
            <a:srgbClr val="FFFFCC"/>
          </a:solidFill>
          <a:ln>
            <a:solidFill>
              <a:schemeClr val="tx1"/>
            </a:solidFill>
          </a:ln>
        </p:spPr>
        <p:txBody>
          <a:bodyPr wrap="square" lIns="36000" tIns="36000" rIns="36000" bIns="36000">
            <a:spAutoFit/>
          </a:bodyPr>
          <a:lstStyle/>
          <a:p>
            <a:pPr marL="0" lvl="1"/>
            <a:r>
              <a:rPr lang="en-GB" sz="1400" dirty="0">
                <a:hlinkClick r:id="rId15"/>
              </a:rPr>
              <a:t>Identify Language</a:t>
            </a:r>
            <a:br>
              <a:rPr lang="en-GB" sz="1400" dirty="0"/>
            </a:br>
            <a:r>
              <a:rPr lang="en-GB" sz="1400" dirty="0">
                <a:hlinkClick r:id="rId16"/>
              </a:rPr>
              <a:t>Identify Language and Translate</a:t>
            </a:r>
            <a:br>
              <a:rPr lang="en-GB" sz="1400" dirty="0"/>
            </a:br>
            <a:r>
              <a:rPr lang="en-GB" sz="1400" dirty="0">
                <a:hlinkClick r:id="rId17"/>
              </a:rPr>
              <a:t>Shine Light Intent</a:t>
            </a:r>
            <a:br>
              <a:rPr lang="en-GB" sz="1400" dirty="0"/>
            </a:br>
            <a:r>
              <a:rPr lang="en-GB" sz="1400" dirty="0" err="1">
                <a:hlinkClick r:id="rId18"/>
              </a:rPr>
              <a:t>Analyze</a:t>
            </a:r>
            <a:r>
              <a:rPr lang="en-GB" sz="1400" dirty="0">
                <a:hlinkClick r:id="rId18"/>
              </a:rPr>
              <a:t> Language Tones</a:t>
            </a:r>
            <a:br>
              <a:rPr lang="en-GB" sz="1400" dirty="0"/>
            </a:br>
            <a:r>
              <a:rPr lang="en-GB" sz="1400" dirty="0">
                <a:hlinkClick r:id="rId19"/>
              </a:rPr>
              <a:t>Wave Intent</a:t>
            </a:r>
            <a:endParaRPr lang="en-GB" sz="1400" dirty="0"/>
          </a:p>
        </p:txBody>
      </p:sp>
      <p:sp>
        <p:nvSpPr>
          <p:cNvPr id="12" name="CustomShape 1">
            <a:extLst>
              <a:ext uri="{FF2B5EF4-FFF2-40B4-BE49-F238E27FC236}">
                <a16:creationId xmlns:a16="http://schemas.microsoft.com/office/drawing/2014/main" id="{55D77EEE-4FB7-4D1C-9CF5-11F1CA5FD29A}"/>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Examples with nodes for TJBot</a:t>
            </a:r>
          </a:p>
        </p:txBody>
      </p:sp>
      <p:sp>
        <p:nvSpPr>
          <p:cNvPr id="13" name="Rectangle 12">
            <a:extLst>
              <a:ext uri="{FF2B5EF4-FFF2-40B4-BE49-F238E27FC236}">
                <a16:creationId xmlns:a16="http://schemas.microsoft.com/office/drawing/2014/main" id="{B0C03FA0-C29B-4572-BA74-055F794CA98B}"/>
              </a:ext>
            </a:extLst>
          </p:cNvPr>
          <p:cNvSpPr/>
          <p:nvPr/>
        </p:nvSpPr>
        <p:spPr>
          <a:xfrm>
            <a:off x="4988023" y="1957049"/>
            <a:ext cx="1956844" cy="1159736"/>
          </a:xfrm>
          <a:prstGeom prst="rect">
            <a:avLst/>
          </a:prstGeom>
          <a:solidFill>
            <a:srgbClr val="FFFFCC"/>
          </a:solidFill>
          <a:ln>
            <a:solidFill>
              <a:schemeClr val="tx1"/>
            </a:solidFill>
          </a:ln>
        </p:spPr>
        <p:txBody>
          <a:bodyPr wrap="square" lIns="36000" tIns="36000" rIns="36000" bIns="36000">
            <a:spAutoFit/>
          </a:bodyPr>
          <a:lstStyle/>
          <a:p>
            <a:pPr marL="0" lvl="1"/>
            <a:r>
              <a:rPr lang="en-GB" sz="1400" dirty="0">
                <a:hlinkClick r:id="rId20"/>
              </a:rPr>
              <a:t>Be a Translator</a:t>
            </a:r>
            <a:endParaRPr lang="en-GB" sz="1400" dirty="0"/>
          </a:p>
          <a:p>
            <a:pPr marL="0" lvl="1"/>
            <a:r>
              <a:rPr lang="en-GB" sz="1400" dirty="0">
                <a:hlinkClick r:id="rId21"/>
              </a:rPr>
              <a:t>Suggest A Lunch Spot</a:t>
            </a:r>
            <a:br>
              <a:rPr lang="en-GB" sz="1400" dirty="0"/>
            </a:br>
            <a:r>
              <a:rPr lang="en-GB" sz="1400" dirty="0">
                <a:hlinkClick r:id="rId22"/>
              </a:rPr>
              <a:t>Take a Photo and Tweet It</a:t>
            </a:r>
            <a:br>
              <a:rPr lang="en-GB" sz="1400" dirty="0"/>
            </a:br>
            <a:r>
              <a:rPr lang="en-GB" sz="1400" dirty="0">
                <a:hlinkClick r:id="rId23"/>
              </a:rPr>
              <a:t>Read Direct Messages</a:t>
            </a:r>
            <a:br>
              <a:rPr lang="en-GB" sz="1400" dirty="0"/>
            </a:br>
            <a:r>
              <a:rPr lang="en-GB" sz="1400" dirty="0">
                <a:hlinkClick r:id="rId24"/>
              </a:rPr>
              <a:t>Play Sounds</a:t>
            </a:r>
            <a:endParaRPr lang="en-GB" sz="1400" dirty="0"/>
          </a:p>
        </p:txBody>
      </p:sp>
      <p:pic>
        <p:nvPicPr>
          <p:cNvPr id="7" name="Picture 6">
            <a:extLst>
              <a:ext uri="{FF2B5EF4-FFF2-40B4-BE49-F238E27FC236}">
                <a16:creationId xmlns:a16="http://schemas.microsoft.com/office/drawing/2014/main" id="{A185ACA6-8FC2-481E-861D-D7B995B71A14}"/>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071927" y="3171846"/>
            <a:ext cx="8061189" cy="613969"/>
          </a:xfrm>
          <a:prstGeom prst="rect">
            <a:avLst/>
          </a:prstGeom>
        </p:spPr>
      </p:pic>
      <p:sp>
        <p:nvSpPr>
          <p:cNvPr id="14" name="Rectangle 13">
            <a:extLst>
              <a:ext uri="{FF2B5EF4-FFF2-40B4-BE49-F238E27FC236}">
                <a16:creationId xmlns:a16="http://schemas.microsoft.com/office/drawing/2014/main" id="{BEA618B9-10A7-4693-96FF-4471D10C2347}"/>
              </a:ext>
            </a:extLst>
          </p:cNvPr>
          <p:cNvSpPr/>
          <p:nvPr/>
        </p:nvSpPr>
        <p:spPr>
          <a:xfrm>
            <a:off x="7019651" y="1957049"/>
            <a:ext cx="2057707" cy="1159736"/>
          </a:xfrm>
          <a:prstGeom prst="rect">
            <a:avLst/>
          </a:prstGeom>
          <a:solidFill>
            <a:srgbClr val="FFFFCC"/>
          </a:solidFill>
          <a:ln>
            <a:solidFill>
              <a:schemeClr val="tx1"/>
            </a:solidFill>
          </a:ln>
        </p:spPr>
        <p:txBody>
          <a:bodyPr wrap="square" lIns="36000" tIns="36000" rIns="36000" bIns="36000">
            <a:spAutoFit/>
          </a:bodyPr>
          <a:lstStyle/>
          <a:p>
            <a:pPr marL="0" lvl="1"/>
            <a:r>
              <a:rPr lang="en-GB" sz="1400" dirty="0">
                <a:hlinkClick r:id="rId26"/>
              </a:rPr>
              <a:t>Say The </a:t>
            </a:r>
            <a:r>
              <a:rPr lang="en-GB" sz="1400" dirty="0" err="1">
                <a:hlinkClick r:id="rId26"/>
              </a:rPr>
              <a:t>Color</a:t>
            </a:r>
            <a:r>
              <a:rPr lang="en-GB" sz="1400" dirty="0">
                <a:hlinkClick r:id="rId26"/>
              </a:rPr>
              <a:t> Game</a:t>
            </a:r>
            <a:endParaRPr lang="en-GB" sz="1400" dirty="0"/>
          </a:p>
          <a:p>
            <a:pPr marL="0" lvl="1"/>
            <a:r>
              <a:rPr lang="en-GB" sz="1400" dirty="0">
                <a:hlinkClick r:id="rId27"/>
              </a:rPr>
              <a:t>Measure CPU Temperature</a:t>
            </a:r>
            <a:br>
              <a:rPr lang="en-GB" sz="1400" dirty="0"/>
            </a:br>
            <a:r>
              <a:rPr lang="en-GB" sz="1400" dirty="0">
                <a:hlinkClick r:id="rId28"/>
              </a:rPr>
              <a:t>Say Weather Report</a:t>
            </a:r>
            <a:br>
              <a:rPr lang="en-GB" sz="1400" dirty="0"/>
            </a:br>
            <a:r>
              <a:rPr lang="en-GB" sz="1400" dirty="0">
                <a:hlinkClick r:id="rId29"/>
              </a:rPr>
              <a:t>Speak Headlines</a:t>
            </a:r>
            <a:br>
              <a:rPr lang="en-GB" sz="1400" dirty="0"/>
            </a:br>
            <a:r>
              <a:rPr lang="en-GB" sz="1400" dirty="0">
                <a:hlinkClick r:id="rId30"/>
              </a:rPr>
              <a:t>Send a Text Message</a:t>
            </a:r>
            <a:endParaRPr lang="en-GB" sz="1400" dirty="0"/>
          </a:p>
        </p:txBody>
      </p:sp>
      <p:sp>
        <p:nvSpPr>
          <p:cNvPr id="15" name="Rectangle 14">
            <a:extLst>
              <a:ext uri="{FF2B5EF4-FFF2-40B4-BE49-F238E27FC236}">
                <a16:creationId xmlns:a16="http://schemas.microsoft.com/office/drawing/2014/main" id="{CC8E415C-0FFE-4DDD-A107-3498FAF373A7}"/>
              </a:ext>
            </a:extLst>
          </p:cNvPr>
          <p:cNvSpPr/>
          <p:nvPr/>
        </p:nvSpPr>
        <p:spPr>
          <a:xfrm>
            <a:off x="999562" y="1963785"/>
            <a:ext cx="1401416" cy="1159736"/>
          </a:xfrm>
          <a:prstGeom prst="rect">
            <a:avLst/>
          </a:prstGeom>
          <a:solidFill>
            <a:srgbClr val="FFFFCC"/>
          </a:solidFill>
          <a:ln>
            <a:solidFill>
              <a:schemeClr val="tx1"/>
            </a:solidFill>
          </a:ln>
        </p:spPr>
        <p:txBody>
          <a:bodyPr wrap="square" lIns="36000" tIns="36000" rIns="36000" bIns="36000">
            <a:spAutoFit/>
          </a:bodyPr>
          <a:lstStyle/>
          <a:p>
            <a:pPr marL="0" lvl="1"/>
            <a:r>
              <a:rPr lang="en-GB" sz="1400" dirty="0" err="1">
                <a:hlinkClick r:id="rId31"/>
              </a:rPr>
              <a:t>Analyze</a:t>
            </a:r>
            <a:r>
              <a:rPr lang="en-GB" sz="1400" dirty="0">
                <a:hlinkClick r:id="rId31"/>
              </a:rPr>
              <a:t> Tone</a:t>
            </a:r>
            <a:br>
              <a:rPr lang="en-GB" sz="1400" dirty="0"/>
            </a:br>
            <a:r>
              <a:rPr lang="en-GB" sz="1400" dirty="0" err="1">
                <a:hlinkClick r:id="rId32"/>
              </a:rPr>
              <a:t>Analyze</a:t>
            </a:r>
            <a:r>
              <a:rPr lang="en-GB" sz="1400" dirty="0">
                <a:hlinkClick r:id="rId32"/>
              </a:rPr>
              <a:t> Emotion</a:t>
            </a:r>
            <a:endParaRPr lang="en-GB" sz="1400" dirty="0"/>
          </a:p>
          <a:p>
            <a:pPr marL="0" lvl="1"/>
            <a:r>
              <a:rPr lang="en-GB" sz="1400" dirty="0">
                <a:hlinkClick r:id="rId33"/>
              </a:rPr>
              <a:t>Spell Words</a:t>
            </a:r>
            <a:endParaRPr lang="en-GB" sz="1400" dirty="0"/>
          </a:p>
          <a:p>
            <a:pPr marL="0" lvl="1"/>
            <a:r>
              <a:rPr lang="en-GB" sz="1400" dirty="0">
                <a:hlinkClick r:id="rId34"/>
              </a:rPr>
              <a:t>Identify </a:t>
            </a:r>
            <a:r>
              <a:rPr lang="en-GB" sz="1400" dirty="0" err="1">
                <a:hlinkClick r:id="rId34"/>
              </a:rPr>
              <a:t>Colors</a:t>
            </a:r>
            <a:br>
              <a:rPr lang="en-GB" sz="1400" dirty="0"/>
            </a:br>
            <a:r>
              <a:rPr lang="en-GB" sz="1400" dirty="0">
                <a:hlinkClick r:id="rId35"/>
              </a:rPr>
              <a:t>Identify Objects </a:t>
            </a:r>
            <a:endParaRPr lang="en-GB" sz="1400" dirty="0"/>
          </a:p>
        </p:txBody>
      </p:sp>
      <p:pic>
        <p:nvPicPr>
          <p:cNvPr id="17" name="Picture 16">
            <a:extLst>
              <a:ext uri="{FF2B5EF4-FFF2-40B4-BE49-F238E27FC236}">
                <a16:creationId xmlns:a16="http://schemas.microsoft.com/office/drawing/2014/main" id="{277FA420-9322-4325-A283-B32F3B7CAC92}"/>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87084" y="3782589"/>
            <a:ext cx="8990274" cy="1326181"/>
          </a:xfrm>
          <a:prstGeom prst="rect">
            <a:avLst/>
          </a:prstGeom>
        </p:spPr>
      </p:pic>
      <p:pic>
        <p:nvPicPr>
          <p:cNvPr id="2" name="Picture 1">
            <a:extLst>
              <a:ext uri="{FF2B5EF4-FFF2-40B4-BE49-F238E27FC236}">
                <a16:creationId xmlns:a16="http://schemas.microsoft.com/office/drawing/2014/main" id="{B62544A2-BD8F-41F9-ABA6-38552062C685}"/>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4409354" y="4848969"/>
            <a:ext cx="3208111" cy="779050"/>
          </a:xfrm>
          <a:prstGeom prst="rect">
            <a:avLst/>
          </a:prstGeom>
        </p:spPr>
      </p:pic>
      <p:sp>
        <p:nvSpPr>
          <p:cNvPr id="19" name="Plus Sign 18">
            <a:extLst>
              <a:ext uri="{FF2B5EF4-FFF2-40B4-BE49-F238E27FC236}">
                <a16:creationId xmlns:a16="http://schemas.microsoft.com/office/drawing/2014/main" id="{795BFBDE-AAAA-4205-B8B8-3B891AA3BD1E}"/>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2668189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903510"/>
            <a:ext cx="9144000" cy="91563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2800" spc="-1" dirty="0">
                <a:solidFill>
                  <a:srgbClr val="000000"/>
                </a:solidFill>
                <a:uFill>
                  <a:solidFill>
                    <a:srgbClr val="FFFFFF"/>
                  </a:solidFill>
                </a:uFill>
                <a:latin typeface="IBM Plex Sans SemiBold"/>
                <a:ea typeface="Andale Mono"/>
                <a:cs typeface="IBM Plex Sans SemiBold"/>
              </a:rPr>
              <a:t>A very simple Node-Red web application running on TJBot to demo IBM Watson and TJBot services</a:t>
            </a:r>
          </a:p>
        </p:txBody>
      </p:sp>
      <p:pic>
        <p:nvPicPr>
          <p:cNvPr id="9" name="Picture 8">
            <a:hlinkClick r:id="rId3"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pic>
        <p:nvPicPr>
          <p:cNvPr id="3" name="Picture 2">
            <a:extLst>
              <a:ext uri="{FF2B5EF4-FFF2-40B4-BE49-F238E27FC236}">
                <a16:creationId xmlns:a16="http://schemas.microsoft.com/office/drawing/2014/main" id="{12EEA5D9-2490-4A6E-B817-E5D68FA81713}"/>
              </a:ext>
            </a:extLst>
          </p:cNvPr>
          <p:cNvPicPr>
            <a:picLocks noChangeAspect="1"/>
          </p:cNvPicPr>
          <p:nvPr/>
        </p:nvPicPr>
        <p:blipFill>
          <a:blip r:embed="rId5"/>
          <a:stretch>
            <a:fillRect/>
          </a:stretch>
        </p:blipFill>
        <p:spPr>
          <a:xfrm>
            <a:off x="117765" y="1819151"/>
            <a:ext cx="7422457" cy="4592946"/>
          </a:xfrm>
          <a:prstGeom prst="rect">
            <a:avLst/>
          </a:prstGeom>
        </p:spPr>
      </p:pic>
      <p:pic>
        <p:nvPicPr>
          <p:cNvPr id="20" name="Picture 19">
            <a:extLst>
              <a:ext uri="{FF2B5EF4-FFF2-40B4-BE49-F238E27FC236}">
                <a16:creationId xmlns:a16="http://schemas.microsoft.com/office/drawing/2014/main" id="{290537A3-F8C0-476E-88E8-87F444928D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34191" y="5270980"/>
            <a:ext cx="1366001" cy="1454368"/>
          </a:xfrm>
          <a:prstGeom prst="rect">
            <a:avLst/>
          </a:prstGeom>
        </p:spPr>
      </p:pic>
      <p:sp>
        <p:nvSpPr>
          <p:cNvPr id="5" name="Star: 7 Points 4">
            <a:extLst>
              <a:ext uri="{FF2B5EF4-FFF2-40B4-BE49-F238E27FC236}">
                <a16:creationId xmlns:a16="http://schemas.microsoft.com/office/drawing/2014/main" id="{739F00F2-05FE-4DB0-8AE7-9A77A4B9B68D}"/>
              </a:ext>
            </a:extLst>
          </p:cNvPr>
          <p:cNvSpPr/>
          <p:nvPr/>
        </p:nvSpPr>
        <p:spPr>
          <a:xfrm>
            <a:off x="7264249" y="1682654"/>
            <a:ext cx="1868867" cy="1454368"/>
          </a:xfrm>
          <a:prstGeom prst="star7">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err="1">
                <a:solidFill>
                  <a:srgbClr val="FF0000"/>
                </a:solidFill>
              </a:rPr>
              <a:t>Working</a:t>
            </a:r>
            <a:r>
              <a:rPr lang="it-IT" sz="1400" dirty="0">
                <a:solidFill>
                  <a:srgbClr val="FF0000"/>
                </a:solidFill>
              </a:rPr>
              <a:t> on! </a:t>
            </a:r>
            <a:r>
              <a:rPr lang="it-IT" sz="1400" dirty="0" err="1">
                <a:solidFill>
                  <a:srgbClr val="FF0000"/>
                </a:solidFill>
              </a:rPr>
              <a:t>Collect</a:t>
            </a:r>
            <a:r>
              <a:rPr lang="it-IT" sz="1400" dirty="0">
                <a:solidFill>
                  <a:srgbClr val="FF0000"/>
                </a:solidFill>
              </a:rPr>
              <a:t> and share code</a:t>
            </a:r>
            <a:endParaRPr lang="en-US" sz="1400" dirty="0">
              <a:solidFill>
                <a:srgbClr val="FF0000"/>
              </a:solidFill>
            </a:endParaRPr>
          </a:p>
        </p:txBody>
      </p:sp>
      <p:sp>
        <p:nvSpPr>
          <p:cNvPr id="17" name="Thought Bubble: Cloud 16">
            <a:extLst>
              <a:ext uri="{FF2B5EF4-FFF2-40B4-BE49-F238E27FC236}">
                <a16:creationId xmlns:a16="http://schemas.microsoft.com/office/drawing/2014/main" id="{C775808A-4E09-4926-B4F3-4696DE6C1E00}"/>
              </a:ext>
            </a:extLst>
          </p:cNvPr>
          <p:cNvSpPr/>
          <p:nvPr/>
        </p:nvSpPr>
        <p:spPr>
          <a:xfrm>
            <a:off x="2427624" y="5384712"/>
            <a:ext cx="5018205" cy="1320884"/>
          </a:xfrm>
          <a:prstGeom prst="cloudCallout">
            <a:avLst>
              <a:gd name="adj1" fmla="val 56398"/>
              <a:gd name="adj2" fmla="val 25393"/>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376092"/>
                </a:solidFill>
                <a:latin typeface="Kristen ITC" panose="03050502040202030202" pitchFamily="66" charset="0"/>
              </a:rPr>
              <a:t>I’m running this web site!</a:t>
            </a:r>
          </a:p>
          <a:p>
            <a:pPr algn="ctr"/>
            <a:r>
              <a:rPr lang="it-IT" sz="2000" dirty="0">
                <a:solidFill>
                  <a:srgbClr val="376092"/>
                </a:solidFill>
                <a:latin typeface="Kristen ITC" panose="03050502040202030202" pitchFamily="66" charset="0"/>
              </a:rPr>
              <a:t>I</a:t>
            </a:r>
            <a:r>
              <a:rPr lang="en-US" sz="2000" dirty="0">
                <a:solidFill>
                  <a:srgbClr val="376092"/>
                </a:solidFill>
                <a:latin typeface="Kristen ITC" panose="03050502040202030202" pitchFamily="66" charset="0"/>
              </a:rPr>
              <a:t>’m a tough robot!!!</a:t>
            </a:r>
          </a:p>
        </p:txBody>
      </p:sp>
      <p:sp>
        <p:nvSpPr>
          <p:cNvPr id="10" name="Plus Sign 9">
            <a:extLst>
              <a:ext uri="{FF2B5EF4-FFF2-40B4-BE49-F238E27FC236}">
                <a16:creationId xmlns:a16="http://schemas.microsoft.com/office/drawing/2014/main" id="{AD245499-CEB6-43E8-9F39-646727C0DC39}"/>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756714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6AFE55-1200-4414-B125-1C671CA636D4}"/>
              </a:ext>
            </a:extLst>
          </p:cNvPr>
          <p:cNvPicPr>
            <a:picLocks noChangeAspect="1"/>
          </p:cNvPicPr>
          <p:nvPr/>
        </p:nvPicPr>
        <p:blipFill>
          <a:blip r:embed="rId3"/>
          <a:stretch>
            <a:fillRect/>
          </a:stretch>
        </p:blipFill>
        <p:spPr>
          <a:xfrm>
            <a:off x="114863" y="1445870"/>
            <a:ext cx="6798368" cy="1128833"/>
          </a:xfrm>
          <a:prstGeom prst="rect">
            <a:avLst/>
          </a:prstGeom>
        </p:spPr>
      </p:pic>
      <p:sp>
        <p:nvSpPr>
          <p:cNvPr id="2" name="CustomShape 1">
            <a:extLst>
              <a:ext uri="{FF2B5EF4-FFF2-40B4-BE49-F238E27FC236}">
                <a16:creationId xmlns:a16="http://schemas.microsoft.com/office/drawing/2014/main" id="{09095E99-0B45-4DD5-B5BE-845349DE7378}"/>
              </a:ext>
            </a:extLst>
          </p:cNvPr>
          <p:cNvSpPr/>
          <p:nvPr/>
        </p:nvSpPr>
        <p:spPr>
          <a:xfrm>
            <a:off x="-31530" y="973114"/>
            <a:ext cx="9144000" cy="7796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r">
              <a:lnSpc>
                <a:spcPct val="100000"/>
              </a:lnSpc>
            </a:pPr>
            <a:r>
              <a:rPr lang="en-GB" sz="2800" spc="-1" dirty="0">
                <a:solidFill>
                  <a:srgbClr val="000000"/>
                </a:solidFill>
                <a:uFill>
                  <a:solidFill>
                    <a:srgbClr val="FFFFFF"/>
                  </a:solidFill>
                </a:uFill>
                <a:latin typeface="IBM Plex Sans SemiBold"/>
                <a:ea typeface="Andale Mono"/>
                <a:cs typeface="IBM Plex Sans SemiBold"/>
              </a:rPr>
              <a:t>A very simple Node-Red web application on </a:t>
            </a:r>
            <a:r>
              <a:rPr lang="en-GB" sz="2800" spc="-1" dirty="0" err="1">
                <a:solidFill>
                  <a:srgbClr val="000000"/>
                </a:solidFill>
                <a:uFill>
                  <a:solidFill>
                    <a:srgbClr val="FFFFFF"/>
                  </a:solidFill>
                </a:uFill>
                <a:latin typeface="IBM Plex Sans SemiBold"/>
                <a:ea typeface="Andale Mono"/>
                <a:cs typeface="IBM Plex Sans SemiBold"/>
              </a:rPr>
              <a:t>TJBot</a:t>
            </a:r>
            <a:r>
              <a:rPr lang="en-GB" sz="2800" spc="-1" dirty="0">
                <a:solidFill>
                  <a:srgbClr val="000000"/>
                </a:solidFill>
                <a:uFill>
                  <a:solidFill>
                    <a:srgbClr val="FFFFFF"/>
                  </a:solidFill>
                </a:uFill>
                <a:latin typeface="IBM Plex Sans SemiBold"/>
                <a:ea typeface="Andale Mono"/>
                <a:cs typeface="IBM Plex Sans SemiBold"/>
              </a:rPr>
              <a:t> </a:t>
            </a:r>
          </a:p>
          <a:p>
            <a:pPr algn="r">
              <a:lnSpc>
                <a:spcPct val="100000"/>
              </a:lnSpc>
            </a:pPr>
            <a:r>
              <a:rPr lang="en-GB" sz="2800" spc="-1" dirty="0">
                <a:solidFill>
                  <a:srgbClr val="000000"/>
                </a:solidFill>
                <a:uFill>
                  <a:solidFill>
                    <a:srgbClr val="FFFFFF"/>
                  </a:solidFill>
                </a:uFill>
                <a:latin typeface="IBM Plex Sans SemiBold"/>
                <a:ea typeface="Andale Mono"/>
                <a:cs typeface="IBM Plex Sans SemiBold"/>
              </a:rPr>
              <a:t>under the hood (1/3)</a:t>
            </a:r>
          </a:p>
        </p:txBody>
      </p:sp>
      <p:pic>
        <p:nvPicPr>
          <p:cNvPr id="9" name="Picture 8">
            <a:hlinkClick r:id="rId4"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pic>
        <p:nvPicPr>
          <p:cNvPr id="3" name="Picture 2">
            <a:extLst>
              <a:ext uri="{FF2B5EF4-FFF2-40B4-BE49-F238E27FC236}">
                <a16:creationId xmlns:a16="http://schemas.microsoft.com/office/drawing/2014/main" id="{12EEA5D9-2490-4A6E-B817-E5D68FA81713}"/>
              </a:ext>
            </a:extLst>
          </p:cNvPr>
          <p:cNvPicPr>
            <a:picLocks noChangeAspect="1"/>
          </p:cNvPicPr>
          <p:nvPr/>
        </p:nvPicPr>
        <p:blipFill>
          <a:blip r:embed="rId6"/>
          <a:stretch>
            <a:fillRect/>
          </a:stretch>
        </p:blipFill>
        <p:spPr>
          <a:xfrm>
            <a:off x="2636187" y="2579650"/>
            <a:ext cx="6425153" cy="3975823"/>
          </a:xfrm>
          <a:prstGeom prst="rect">
            <a:avLst/>
          </a:prstGeom>
          <a:ln>
            <a:solidFill>
              <a:schemeClr val="tx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290537A3-F8C0-476E-88E8-87F444928D1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290353" y="4720057"/>
            <a:ext cx="1366001" cy="1454368"/>
          </a:xfrm>
          <a:prstGeom prst="rect">
            <a:avLst/>
          </a:prstGeom>
        </p:spPr>
      </p:pic>
      <p:sp>
        <p:nvSpPr>
          <p:cNvPr id="17" name="Thought Bubble: Cloud 16">
            <a:extLst>
              <a:ext uri="{FF2B5EF4-FFF2-40B4-BE49-F238E27FC236}">
                <a16:creationId xmlns:a16="http://schemas.microsoft.com/office/drawing/2014/main" id="{C775808A-4E09-4926-B4F3-4696DE6C1E00}"/>
              </a:ext>
            </a:extLst>
          </p:cNvPr>
          <p:cNvSpPr/>
          <p:nvPr/>
        </p:nvSpPr>
        <p:spPr>
          <a:xfrm>
            <a:off x="464672" y="2724035"/>
            <a:ext cx="2077971" cy="1559263"/>
          </a:xfrm>
          <a:prstGeom prst="cloudCallout">
            <a:avLst>
              <a:gd name="adj1" fmla="val -11929"/>
              <a:gd name="adj2" fmla="val 73123"/>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376092"/>
                </a:solidFill>
                <a:latin typeface="Kristen ITC" panose="03050502040202030202" pitchFamily="66" charset="0"/>
              </a:rPr>
              <a:t>Too Easy! I can do it!</a:t>
            </a:r>
          </a:p>
        </p:txBody>
      </p:sp>
      <p:sp>
        <p:nvSpPr>
          <p:cNvPr id="10" name="Plus Sign 9">
            <a:extLst>
              <a:ext uri="{FF2B5EF4-FFF2-40B4-BE49-F238E27FC236}">
                <a16:creationId xmlns:a16="http://schemas.microsoft.com/office/drawing/2014/main" id="{AD245499-CEB6-43E8-9F39-646727C0DC39}"/>
              </a:ext>
            </a:extLst>
          </p:cNvPr>
          <p:cNvSpPr/>
          <p:nvPr/>
        </p:nvSpPr>
        <p:spPr>
          <a:xfrm>
            <a:off x="8823878" y="654450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8" name="Oval 7">
            <a:extLst>
              <a:ext uri="{FF2B5EF4-FFF2-40B4-BE49-F238E27FC236}">
                <a16:creationId xmlns:a16="http://schemas.microsoft.com/office/drawing/2014/main" id="{44189E47-C8B9-4EDF-BB66-11017C6837D0}"/>
              </a:ext>
            </a:extLst>
          </p:cNvPr>
          <p:cNvSpPr/>
          <p:nvPr/>
        </p:nvSpPr>
        <p:spPr>
          <a:xfrm>
            <a:off x="564204" y="2010286"/>
            <a:ext cx="1264596" cy="56936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545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A93126-A2B0-45C2-8C57-34E1560C97F1}"/>
              </a:ext>
            </a:extLst>
          </p:cNvPr>
          <p:cNvPicPr>
            <a:picLocks noChangeAspect="1"/>
          </p:cNvPicPr>
          <p:nvPr/>
        </p:nvPicPr>
        <p:blipFill>
          <a:blip r:embed="rId3"/>
          <a:stretch>
            <a:fillRect/>
          </a:stretch>
        </p:blipFill>
        <p:spPr>
          <a:xfrm>
            <a:off x="12809" y="5939718"/>
            <a:ext cx="7878274" cy="866896"/>
          </a:xfrm>
          <a:prstGeom prst="rect">
            <a:avLst/>
          </a:prstGeom>
        </p:spPr>
      </p:pic>
      <p:pic>
        <p:nvPicPr>
          <p:cNvPr id="8" name="Picture 7">
            <a:extLst>
              <a:ext uri="{FF2B5EF4-FFF2-40B4-BE49-F238E27FC236}">
                <a16:creationId xmlns:a16="http://schemas.microsoft.com/office/drawing/2014/main" id="{0C79DCF4-2274-4495-BDCF-6B738326B57A}"/>
              </a:ext>
            </a:extLst>
          </p:cNvPr>
          <p:cNvPicPr>
            <a:picLocks noChangeAspect="1"/>
          </p:cNvPicPr>
          <p:nvPr/>
        </p:nvPicPr>
        <p:blipFill>
          <a:blip r:embed="rId4"/>
          <a:stretch>
            <a:fillRect/>
          </a:stretch>
        </p:blipFill>
        <p:spPr>
          <a:xfrm>
            <a:off x="22748" y="1405301"/>
            <a:ext cx="4289573" cy="4548240"/>
          </a:xfrm>
          <a:prstGeom prst="rect">
            <a:avLst/>
          </a:prstGeom>
        </p:spPr>
      </p:pic>
      <p:sp>
        <p:nvSpPr>
          <p:cNvPr id="2" name="CustomShape 1">
            <a:extLst>
              <a:ext uri="{FF2B5EF4-FFF2-40B4-BE49-F238E27FC236}">
                <a16:creationId xmlns:a16="http://schemas.microsoft.com/office/drawing/2014/main" id="{09095E99-0B45-4DD5-B5BE-845349DE7378}"/>
              </a:ext>
            </a:extLst>
          </p:cNvPr>
          <p:cNvSpPr/>
          <p:nvPr/>
        </p:nvSpPr>
        <p:spPr>
          <a:xfrm>
            <a:off x="1818290" y="878524"/>
            <a:ext cx="7325710" cy="794149"/>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r">
              <a:lnSpc>
                <a:spcPct val="100000"/>
              </a:lnSpc>
            </a:pPr>
            <a:r>
              <a:rPr lang="en-GB" sz="2400" spc="-1" dirty="0">
                <a:solidFill>
                  <a:srgbClr val="000000"/>
                </a:solidFill>
                <a:uFill>
                  <a:solidFill>
                    <a:srgbClr val="FFFFFF"/>
                  </a:solidFill>
                </a:uFill>
                <a:latin typeface="IBM Plex Sans SemiBold"/>
                <a:ea typeface="Andale Mono"/>
                <a:cs typeface="IBM Plex Sans SemiBold"/>
              </a:rPr>
              <a:t>A very simple Node-Red web application on </a:t>
            </a:r>
            <a:r>
              <a:rPr lang="en-GB" sz="2400" spc="-1" dirty="0" err="1">
                <a:solidFill>
                  <a:srgbClr val="000000"/>
                </a:solidFill>
                <a:uFill>
                  <a:solidFill>
                    <a:srgbClr val="FFFFFF"/>
                  </a:solidFill>
                </a:uFill>
                <a:latin typeface="IBM Plex Sans SemiBold"/>
                <a:ea typeface="Andale Mono"/>
                <a:cs typeface="IBM Plex Sans SemiBold"/>
              </a:rPr>
              <a:t>TJBot</a:t>
            </a:r>
            <a:r>
              <a:rPr lang="en-GB" sz="2400" spc="-1" dirty="0">
                <a:solidFill>
                  <a:srgbClr val="000000"/>
                </a:solidFill>
                <a:uFill>
                  <a:solidFill>
                    <a:srgbClr val="FFFFFF"/>
                  </a:solidFill>
                </a:uFill>
                <a:latin typeface="IBM Plex Sans SemiBold"/>
                <a:ea typeface="Andale Mono"/>
                <a:cs typeface="IBM Plex Sans SemiBold"/>
              </a:rPr>
              <a:t> under the hood (2/3)</a:t>
            </a:r>
          </a:p>
        </p:txBody>
      </p:sp>
      <p:pic>
        <p:nvPicPr>
          <p:cNvPr id="9" name="Picture 8">
            <a:hlinkClick r:id="rId5"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sp>
        <p:nvSpPr>
          <p:cNvPr id="10" name="Plus Sign 9">
            <a:extLst>
              <a:ext uri="{FF2B5EF4-FFF2-40B4-BE49-F238E27FC236}">
                <a16:creationId xmlns:a16="http://schemas.microsoft.com/office/drawing/2014/main" id="{AD245499-CEB6-43E8-9F39-646727C0DC39}"/>
              </a:ext>
            </a:extLst>
          </p:cNvPr>
          <p:cNvSpPr/>
          <p:nvPr/>
        </p:nvSpPr>
        <p:spPr>
          <a:xfrm>
            <a:off x="8823878" y="654450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7" name="Rectangle 6">
            <a:extLst>
              <a:ext uri="{FF2B5EF4-FFF2-40B4-BE49-F238E27FC236}">
                <a16:creationId xmlns:a16="http://schemas.microsoft.com/office/drawing/2014/main" id="{BDB3BE77-5CA3-4165-A9FA-8253407AB791}"/>
              </a:ext>
            </a:extLst>
          </p:cNvPr>
          <p:cNvSpPr/>
          <p:nvPr/>
        </p:nvSpPr>
        <p:spPr>
          <a:xfrm>
            <a:off x="4596395" y="2966546"/>
            <a:ext cx="4147944" cy="3323987"/>
          </a:xfrm>
          <a:prstGeom prst="rect">
            <a:avLst/>
          </a:prstGeom>
          <a:ln>
            <a:solidFill>
              <a:schemeClr val="accent1"/>
            </a:solidFill>
          </a:ln>
        </p:spPr>
        <p:txBody>
          <a:bodyPr wrap="square">
            <a:spAutoFit/>
          </a:bodyPr>
          <a:lstStyle/>
          <a:p>
            <a:r>
              <a:rPr lang="it-IT" sz="1400" b="1" i="1" dirty="0"/>
              <a:t>[…]</a:t>
            </a:r>
            <a:endParaRPr lang="en-US" sz="1400" b="1" i="1" dirty="0"/>
          </a:p>
          <a:p>
            <a:r>
              <a:rPr lang="en-US" sz="1400" dirty="0"/>
              <a:t>&lt;table border='1'&gt;    &lt;</a:t>
            </a:r>
            <a:r>
              <a:rPr lang="en-US" sz="1400" dirty="0" err="1"/>
              <a:t>thead</a:t>
            </a:r>
            <a:r>
              <a:rPr lang="en-US" sz="1400" dirty="0"/>
              <a:t>&gt;&lt;</a:t>
            </a:r>
            <a:r>
              <a:rPr lang="en-US" sz="1400" dirty="0" err="1"/>
              <a:t>tr</a:t>
            </a:r>
            <a:r>
              <a:rPr lang="en-US" sz="1400" dirty="0"/>
              <a:t>&gt;</a:t>
            </a:r>
          </a:p>
          <a:p>
            <a:r>
              <a:rPr lang="en-US" sz="1400" dirty="0"/>
              <a:t>&lt;</a:t>
            </a:r>
            <a:r>
              <a:rPr lang="en-US" sz="1400" dirty="0" err="1"/>
              <a:t>th</a:t>
            </a:r>
            <a:r>
              <a:rPr lang="en-US" sz="1400" dirty="0"/>
              <a:t>&gt;Name&lt;/</a:t>
            </a:r>
            <a:r>
              <a:rPr lang="en-US" sz="1400" dirty="0" err="1"/>
              <a:t>th</a:t>
            </a:r>
            <a:r>
              <a:rPr lang="en-US" sz="1400" dirty="0"/>
              <a:t>&gt;</a:t>
            </a:r>
          </a:p>
          <a:p>
            <a:r>
              <a:rPr lang="en-US" sz="1400" dirty="0"/>
              <a:t>&lt;</a:t>
            </a:r>
            <a:r>
              <a:rPr lang="en-US" sz="1400" dirty="0" err="1"/>
              <a:t>th</a:t>
            </a:r>
            <a:r>
              <a:rPr lang="en-US" sz="1400" dirty="0"/>
              <a:t>&gt;Score&lt;/</a:t>
            </a:r>
            <a:r>
              <a:rPr lang="en-US" sz="1400" dirty="0" err="1"/>
              <a:t>th</a:t>
            </a:r>
            <a:r>
              <a:rPr lang="en-US" sz="1400" dirty="0"/>
              <a:t>&gt;</a:t>
            </a:r>
          </a:p>
          <a:p>
            <a:r>
              <a:rPr lang="en-US" sz="1400" dirty="0"/>
              <a:t>&lt;</a:t>
            </a:r>
            <a:r>
              <a:rPr lang="en-US" sz="1400" dirty="0" err="1"/>
              <a:t>th</a:t>
            </a:r>
            <a:r>
              <a:rPr lang="en-US" sz="1400" dirty="0"/>
              <a:t>&gt;Hierarchy&lt;/</a:t>
            </a:r>
            <a:r>
              <a:rPr lang="en-US" sz="1400" dirty="0" err="1"/>
              <a:t>th</a:t>
            </a:r>
            <a:r>
              <a:rPr lang="en-US" sz="1400" dirty="0"/>
              <a:t>&gt;</a:t>
            </a:r>
          </a:p>
          <a:p>
            <a:r>
              <a:rPr lang="en-US" sz="1400" dirty="0"/>
              <a:t>&lt;/</a:t>
            </a:r>
            <a:r>
              <a:rPr lang="en-US" sz="1400" dirty="0" err="1"/>
              <a:t>tr</a:t>
            </a:r>
            <a:r>
              <a:rPr lang="en-US" sz="1400" dirty="0"/>
              <a:t>&gt;&lt;/</a:t>
            </a:r>
            <a:r>
              <a:rPr lang="en-US" sz="1400" dirty="0" err="1"/>
              <a:t>thead</a:t>
            </a:r>
            <a:r>
              <a:rPr lang="en-US" sz="1400" dirty="0"/>
              <a:t>&gt;</a:t>
            </a:r>
          </a:p>
          <a:p>
            <a:r>
              <a:rPr lang="en-US" sz="1400" b="1" dirty="0"/>
              <a:t>{{#payload}} </a:t>
            </a:r>
          </a:p>
          <a:p>
            <a:r>
              <a:rPr lang="en-US" sz="1400" dirty="0"/>
              <a:t>&lt;</a:t>
            </a:r>
            <a:r>
              <a:rPr lang="en-US" sz="1400" dirty="0" err="1"/>
              <a:t>tr</a:t>
            </a:r>
            <a:r>
              <a:rPr lang="en-US" sz="1400" dirty="0"/>
              <a:t>&gt;</a:t>
            </a:r>
          </a:p>
          <a:p>
            <a:r>
              <a:rPr lang="en-US" sz="1400" dirty="0"/>
              <a:t>&lt;td&gt;&lt;b&gt;</a:t>
            </a:r>
            <a:r>
              <a:rPr lang="en-US" sz="1400" b="1" dirty="0"/>
              <a:t>{{class}}</a:t>
            </a:r>
            <a:r>
              <a:rPr lang="en-US" sz="1400" dirty="0"/>
              <a:t>&lt;/b&gt;&lt;/td&gt;</a:t>
            </a:r>
          </a:p>
          <a:p>
            <a:r>
              <a:rPr lang="en-US" sz="1400" dirty="0"/>
              <a:t>&lt;td&gt;&lt;</a:t>
            </a:r>
            <a:r>
              <a:rPr lang="en-US" sz="1400" dirty="0" err="1"/>
              <a:t>i</a:t>
            </a:r>
            <a:r>
              <a:rPr lang="en-US" sz="1400" dirty="0"/>
              <a:t>&gt;</a:t>
            </a:r>
            <a:r>
              <a:rPr lang="en-US" sz="1400" b="1" dirty="0"/>
              <a:t>{{score}}</a:t>
            </a:r>
            <a:r>
              <a:rPr lang="en-US" sz="1400" dirty="0"/>
              <a:t>&lt;/</a:t>
            </a:r>
            <a:r>
              <a:rPr lang="en-US" sz="1400" dirty="0" err="1"/>
              <a:t>i</a:t>
            </a:r>
            <a:r>
              <a:rPr lang="en-US" sz="1400" dirty="0"/>
              <a:t>&gt;&lt;/td&gt;</a:t>
            </a:r>
          </a:p>
          <a:p>
            <a:r>
              <a:rPr lang="en-US" sz="1400" dirty="0"/>
              <a:t>&lt;td&gt;&lt;</a:t>
            </a:r>
            <a:r>
              <a:rPr lang="en-US" sz="1400" dirty="0" err="1"/>
              <a:t>i</a:t>
            </a:r>
            <a:r>
              <a:rPr lang="en-US" sz="1400" dirty="0"/>
              <a:t>&gt;</a:t>
            </a:r>
            <a:r>
              <a:rPr lang="en-US" sz="1400" b="1" dirty="0"/>
              <a:t>{{</a:t>
            </a:r>
            <a:r>
              <a:rPr lang="en-US" sz="1400" b="1" dirty="0" err="1"/>
              <a:t>type_hierarchy</a:t>
            </a:r>
            <a:r>
              <a:rPr lang="en-US" sz="1400" b="1" dirty="0"/>
              <a:t>}}</a:t>
            </a:r>
            <a:r>
              <a:rPr lang="en-US" sz="1400" dirty="0"/>
              <a:t>&lt;/</a:t>
            </a:r>
            <a:r>
              <a:rPr lang="en-US" sz="1400" dirty="0" err="1"/>
              <a:t>i</a:t>
            </a:r>
            <a:r>
              <a:rPr lang="en-US" sz="1400" dirty="0"/>
              <a:t>&gt;&lt;/td&gt;</a:t>
            </a:r>
          </a:p>
          <a:p>
            <a:r>
              <a:rPr lang="en-US" sz="1400" dirty="0"/>
              <a:t>&lt;/</a:t>
            </a:r>
            <a:r>
              <a:rPr lang="en-US" sz="1400" dirty="0" err="1"/>
              <a:t>tr</a:t>
            </a:r>
            <a:r>
              <a:rPr lang="en-US" sz="1400" dirty="0"/>
              <a:t>&gt;</a:t>
            </a:r>
          </a:p>
          <a:p>
            <a:r>
              <a:rPr lang="en-US" sz="1400" b="1" dirty="0"/>
              <a:t>{{/payload}}</a:t>
            </a:r>
          </a:p>
          <a:p>
            <a:r>
              <a:rPr lang="en-US" sz="1400" dirty="0"/>
              <a:t>&lt;/table&gt;</a:t>
            </a:r>
          </a:p>
          <a:p>
            <a:r>
              <a:rPr lang="it-IT" sz="1400" b="1" i="1" dirty="0"/>
              <a:t>[…]</a:t>
            </a:r>
            <a:endParaRPr lang="en-US" sz="1400" b="1" i="1" dirty="0"/>
          </a:p>
        </p:txBody>
      </p:sp>
      <p:pic>
        <p:nvPicPr>
          <p:cNvPr id="11" name="Picture 10">
            <a:extLst>
              <a:ext uri="{FF2B5EF4-FFF2-40B4-BE49-F238E27FC236}">
                <a16:creationId xmlns:a16="http://schemas.microsoft.com/office/drawing/2014/main" id="{55C4687E-E531-4BFF-A3B6-C3A280603DA6}"/>
              </a:ext>
            </a:extLst>
          </p:cNvPr>
          <p:cNvPicPr>
            <a:picLocks noChangeAspect="1"/>
          </p:cNvPicPr>
          <p:nvPr/>
        </p:nvPicPr>
        <p:blipFill>
          <a:blip r:embed="rId7"/>
          <a:stretch>
            <a:fillRect/>
          </a:stretch>
        </p:blipFill>
        <p:spPr>
          <a:xfrm>
            <a:off x="3529734" y="1719623"/>
            <a:ext cx="5214605" cy="1223923"/>
          </a:xfrm>
          <a:prstGeom prst="rect">
            <a:avLst/>
          </a:prstGeom>
          <a:ln>
            <a:solidFill>
              <a:schemeClr val="accent1"/>
            </a:solidFill>
          </a:ln>
        </p:spPr>
      </p:pic>
      <p:pic>
        <p:nvPicPr>
          <p:cNvPr id="20" name="Picture 19">
            <a:extLst>
              <a:ext uri="{FF2B5EF4-FFF2-40B4-BE49-F238E27FC236}">
                <a16:creationId xmlns:a16="http://schemas.microsoft.com/office/drawing/2014/main" id="{290537A3-F8C0-476E-88E8-87F444928D1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75157" y="5446637"/>
            <a:ext cx="814224" cy="866896"/>
          </a:xfrm>
          <a:prstGeom prst="rect">
            <a:avLst/>
          </a:prstGeom>
        </p:spPr>
      </p:pic>
      <p:sp>
        <p:nvSpPr>
          <p:cNvPr id="17" name="Thought Bubble: Cloud 16">
            <a:extLst>
              <a:ext uri="{FF2B5EF4-FFF2-40B4-BE49-F238E27FC236}">
                <a16:creationId xmlns:a16="http://schemas.microsoft.com/office/drawing/2014/main" id="{C775808A-4E09-4926-B4F3-4696DE6C1E00}"/>
              </a:ext>
            </a:extLst>
          </p:cNvPr>
          <p:cNvSpPr/>
          <p:nvPr/>
        </p:nvSpPr>
        <p:spPr>
          <a:xfrm>
            <a:off x="6634264" y="3677056"/>
            <a:ext cx="2110075" cy="1060314"/>
          </a:xfrm>
          <a:prstGeom prst="cloudCallout">
            <a:avLst>
              <a:gd name="adj1" fmla="val 37707"/>
              <a:gd name="adj2" fmla="val 72605"/>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376092"/>
                </a:solidFill>
                <a:latin typeface="Kristen ITC" panose="03050502040202030202" pitchFamily="66" charset="0"/>
              </a:rPr>
              <a:t>Too Easy! </a:t>
            </a:r>
          </a:p>
          <a:p>
            <a:pPr algn="ctr"/>
            <a:r>
              <a:rPr lang="en-US" sz="1400" dirty="0">
                <a:solidFill>
                  <a:srgbClr val="376092"/>
                </a:solidFill>
                <a:latin typeface="Kristen ITC" panose="03050502040202030202" pitchFamily="66" charset="0"/>
              </a:rPr>
              <a:t>I like </a:t>
            </a:r>
            <a:r>
              <a:rPr lang="en-US" sz="1400" b="1" dirty="0">
                <a:solidFill>
                  <a:srgbClr val="376092"/>
                </a:solidFill>
                <a:latin typeface="Kristen ITC" panose="03050502040202030202" pitchFamily="66" charset="0"/>
              </a:rPr>
              <a:t>Mustache!</a:t>
            </a:r>
          </a:p>
        </p:txBody>
      </p:sp>
      <p:pic>
        <p:nvPicPr>
          <p:cNvPr id="12" name="Picture 11">
            <a:extLst>
              <a:ext uri="{FF2B5EF4-FFF2-40B4-BE49-F238E27FC236}">
                <a16:creationId xmlns:a16="http://schemas.microsoft.com/office/drawing/2014/main" id="{1FA166BA-A3ED-4DB0-BD21-F961D21858C3}"/>
              </a:ext>
            </a:extLst>
          </p:cNvPr>
          <p:cNvPicPr>
            <a:picLocks noChangeAspect="1"/>
          </p:cNvPicPr>
          <p:nvPr/>
        </p:nvPicPr>
        <p:blipFill>
          <a:blip r:embed="rId9"/>
          <a:stretch>
            <a:fillRect/>
          </a:stretch>
        </p:blipFill>
        <p:spPr>
          <a:xfrm>
            <a:off x="87553" y="1322962"/>
            <a:ext cx="3060648" cy="4462013"/>
          </a:xfrm>
          <a:prstGeom prst="rect">
            <a:avLst/>
          </a:prstGeom>
          <a:ln>
            <a:solidFill>
              <a:schemeClr val="tx1"/>
            </a:solidFill>
          </a:ln>
        </p:spPr>
      </p:pic>
      <p:sp>
        <p:nvSpPr>
          <p:cNvPr id="16" name="Oval 15">
            <a:extLst>
              <a:ext uri="{FF2B5EF4-FFF2-40B4-BE49-F238E27FC236}">
                <a16:creationId xmlns:a16="http://schemas.microsoft.com/office/drawing/2014/main" id="{2E108810-0F59-4CA3-959D-A38630B84487}"/>
              </a:ext>
            </a:extLst>
          </p:cNvPr>
          <p:cNvSpPr/>
          <p:nvPr/>
        </p:nvSpPr>
        <p:spPr>
          <a:xfrm>
            <a:off x="4322260" y="2447125"/>
            <a:ext cx="1913170" cy="56936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85C7C99-37D1-4230-B7E7-AE7DB9D5AD51}"/>
              </a:ext>
            </a:extLst>
          </p:cNvPr>
          <p:cNvSpPr/>
          <p:nvPr/>
        </p:nvSpPr>
        <p:spPr>
          <a:xfrm>
            <a:off x="0" y="1275597"/>
            <a:ext cx="3081130" cy="133141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01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12"/>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sp>
        <p:nvSpPr>
          <p:cNvPr id="10" name="Plus Sign 9">
            <a:extLst>
              <a:ext uri="{FF2B5EF4-FFF2-40B4-BE49-F238E27FC236}">
                <a16:creationId xmlns:a16="http://schemas.microsoft.com/office/drawing/2014/main" id="{AD245499-CEB6-43E8-9F39-646727C0DC39}"/>
              </a:ext>
            </a:extLst>
          </p:cNvPr>
          <p:cNvSpPr/>
          <p:nvPr/>
        </p:nvSpPr>
        <p:spPr>
          <a:xfrm>
            <a:off x="8823878" y="654450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pic>
        <p:nvPicPr>
          <p:cNvPr id="12" name="Picture 11">
            <a:extLst>
              <a:ext uri="{FF2B5EF4-FFF2-40B4-BE49-F238E27FC236}">
                <a16:creationId xmlns:a16="http://schemas.microsoft.com/office/drawing/2014/main" id="{6D7DC89F-5403-483C-9DFE-8F868320F6EB}"/>
              </a:ext>
            </a:extLst>
          </p:cNvPr>
          <p:cNvPicPr>
            <a:picLocks noChangeAspect="1"/>
          </p:cNvPicPr>
          <p:nvPr/>
        </p:nvPicPr>
        <p:blipFill>
          <a:blip r:embed="rId5"/>
          <a:stretch>
            <a:fillRect/>
          </a:stretch>
        </p:blipFill>
        <p:spPr>
          <a:xfrm>
            <a:off x="0" y="908091"/>
            <a:ext cx="9144000" cy="4497049"/>
          </a:xfrm>
          <a:prstGeom prst="rect">
            <a:avLst/>
          </a:prstGeom>
        </p:spPr>
      </p:pic>
      <p:pic>
        <p:nvPicPr>
          <p:cNvPr id="3" name="Picture 2">
            <a:extLst>
              <a:ext uri="{FF2B5EF4-FFF2-40B4-BE49-F238E27FC236}">
                <a16:creationId xmlns:a16="http://schemas.microsoft.com/office/drawing/2014/main" id="{66F30008-E3AC-4FDE-967C-F47C5C76108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244559"/>
            <a:ext cx="2451370" cy="3581132"/>
          </a:xfrm>
          <a:prstGeom prst="rect">
            <a:avLst/>
          </a:prstGeom>
        </p:spPr>
      </p:pic>
      <p:pic>
        <p:nvPicPr>
          <p:cNvPr id="20" name="Picture 19">
            <a:extLst>
              <a:ext uri="{FF2B5EF4-FFF2-40B4-BE49-F238E27FC236}">
                <a16:creationId xmlns:a16="http://schemas.microsoft.com/office/drawing/2014/main" id="{290537A3-F8C0-476E-88E8-87F444928D1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2298532" y="5252442"/>
            <a:ext cx="1189710" cy="1266672"/>
          </a:xfrm>
          <a:prstGeom prst="rect">
            <a:avLst/>
          </a:prstGeom>
        </p:spPr>
      </p:pic>
      <p:sp>
        <p:nvSpPr>
          <p:cNvPr id="17" name="Thought Bubble: Cloud 16">
            <a:extLst>
              <a:ext uri="{FF2B5EF4-FFF2-40B4-BE49-F238E27FC236}">
                <a16:creationId xmlns:a16="http://schemas.microsoft.com/office/drawing/2014/main" id="{C775808A-4E09-4926-B4F3-4696DE6C1E00}"/>
              </a:ext>
            </a:extLst>
          </p:cNvPr>
          <p:cNvSpPr/>
          <p:nvPr/>
        </p:nvSpPr>
        <p:spPr>
          <a:xfrm>
            <a:off x="3825066" y="4946416"/>
            <a:ext cx="3315036" cy="1523819"/>
          </a:xfrm>
          <a:prstGeom prst="cloudCallout">
            <a:avLst>
              <a:gd name="adj1" fmla="val -60305"/>
              <a:gd name="adj2" fmla="val 23605"/>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b="1" dirty="0">
                <a:solidFill>
                  <a:srgbClr val="376092"/>
                </a:solidFill>
                <a:latin typeface="Kristen ITC" panose="03050502040202030202" pitchFamily="66" charset="0"/>
              </a:rPr>
              <a:t>W</a:t>
            </a:r>
            <a:r>
              <a:rPr lang="en-US" sz="1400" b="1" dirty="0" err="1">
                <a:solidFill>
                  <a:srgbClr val="376092"/>
                </a:solidFill>
                <a:latin typeface="Kristen ITC" panose="03050502040202030202" pitchFamily="66" charset="0"/>
              </a:rPr>
              <a:t>eb</a:t>
            </a:r>
            <a:r>
              <a:rPr lang="en-US" sz="1400" b="1" dirty="0">
                <a:solidFill>
                  <a:srgbClr val="376092"/>
                </a:solidFill>
                <a:latin typeface="Kristen ITC" panose="03050502040202030202" pitchFamily="66" charset="0"/>
              </a:rPr>
              <a:t> is boring!</a:t>
            </a:r>
          </a:p>
          <a:p>
            <a:pPr algn="ctr"/>
            <a:r>
              <a:rPr lang="en-US" sz="1400" b="1" dirty="0">
                <a:solidFill>
                  <a:srgbClr val="376092"/>
                </a:solidFill>
                <a:latin typeface="Kristen ITC" panose="03050502040202030202" pitchFamily="66" charset="0"/>
              </a:rPr>
              <a:t>Can you spot where I chat with a telegram bot?</a:t>
            </a:r>
          </a:p>
          <a:p>
            <a:pPr algn="ctr"/>
            <a:r>
              <a:rPr lang="en-US" sz="1400" b="1" dirty="0">
                <a:solidFill>
                  <a:srgbClr val="376092"/>
                </a:solidFill>
                <a:latin typeface="Kristen ITC" panose="03050502040202030202" pitchFamily="66" charset="0"/>
              </a:rPr>
              <a:t>And where I speak?</a:t>
            </a:r>
          </a:p>
        </p:txBody>
      </p:sp>
      <p:sp>
        <p:nvSpPr>
          <p:cNvPr id="2" name="CustomShape 1">
            <a:extLst>
              <a:ext uri="{FF2B5EF4-FFF2-40B4-BE49-F238E27FC236}">
                <a16:creationId xmlns:a16="http://schemas.microsoft.com/office/drawing/2014/main" id="{09095E99-0B45-4DD5-B5BE-845349DE7378}"/>
              </a:ext>
            </a:extLst>
          </p:cNvPr>
          <p:cNvSpPr/>
          <p:nvPr/>
        </p:nvSpPr>
        <p:spPr>
          <a:xfrm>
            <a:off x="4806620" y="1199931"/>
            <a:ext cx="4348264" cy="794149"/>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r">
              <a:lnSpc>
                <a:spcPct val="100000"/>
              </a:lnSpc>
            </a:pPr>
            <a:r>
              <a:rPr lang="en-GB" sz="2400" spc="-1" dirty="0">
                <a:solidFill>
                  <a:srgbClr val="000000"/>
                </a:solidFill>
                <a:uFill>
                  <a:solidFill>
                    <a:srgbClr val="FFFFFF"/>
                  </a:solidFill>
                </a:uFill>
                <a:latin typeface="IBM Plex Sans SemiBold"/>
                <a:ea typeface="Andale Mono"/>
                <a:cs typeface="IBM Plex Sans SemiBold"/>
              </a:rPr>
              <a:t>A very simple Node-Red web application on </a:t>
            </a:r>
            <a:r>
              <a:rPr lang="en-GB" sz="2400" spc="-1" dirty="0" err="1">
                <a:solidFill>
                  <a:srgbClr val="000000"/>
                </a:solidFill>
                <a:uFill>
                  <a:solidFill>
                    <a:srgbClr val="FFFFFF"/>
                  </a:solidFill>
                </a:uFill>
                <a:latin typeface="IBM Plex Sans SemiBold"/>
                <a:ea typeface="Andale Mono"/>
                <a:cs typeface="IBM Plex Sans SemiBold"/>
              </a:rPr>
              <a:t>TJBot</a:t>
            </a:r>
            <a:r>
              <a:rPr lang="en-GB" sz="2400" spc="-1" dirty="0">
                <a:solidFill>
                  <a:srgbClr val="000000"/>
                </a:solidFill>
                <a:uFill>
                  <a:solidFill>
                    <a:srgbClr val="FFFFFF"/>
                  </a:solidFill>
                </a:uFill>
                <a:latin typeface="IBM Plex Sans SemiBold"/>
                <a:ea typeface="Andale Mono"/>
                <a:cs typeface="IBM Plex Sans SemiBold"/>
              </a:rPr>
              <a:t> under the hood (3/3)</a:t>
            </a:r>
          </a:p>
        </p:txBody>
      </p:sp>
      <p:sp>
        <p:nvSpPr>
          <p:cNvPr id="16" name="Star: 7 Points 15">
            <a:extLst>
              <a:ext uri="{FF2B5EF4-FFF2-40B4-BE49-F238E27FC236}">
                <a16:creationId xmlns:a16="http://schemas.microsoft.com/office/drawing/2014/main" id="{1CB070D2-DDFC-4825-B8CF-1B6E981E7699}"/>
              </a:ext>
            </a:extLst>
          </p:cNvPr>
          <p:cNvSpPr/>
          <p:nvPr/>
        </p:nvSpPr>
        <p:spPr>
          <a:xfrm>
            <a:off x="7476926" y="5979476"/>
            <a:ext cx="1163126" cy="751980"/>
          </a:xfrm>
          <a:prstGeom prst="star7">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rgbClr val="FF0000"/>
                </a:solidFill>
              </a:rPr>
              <a:t>Collecting</a:t>
            </a:r>
            <a:r>
              <a:rPr lang="it-IT" sz="900" dirty="0">
                <a:solidFill>
                  <a:srgbClr val="FF0000"/>
                </a:solidFill>
              </a:rPr>
              <a:t> code</a:t>
            </a:r>
            <a:endParaRPr lang="en-US" sz="900" dirty="0">
              <a:solidFill>
                <a:srgbClr val="FF0000"/>
              </a:solidFill>
            </a:endParaRPr>
          </a:p>
        </p:txBody>
      </p:sp>
    </p:spTree>
    <p:extLst>
      <p:ext uri="{BB962C8B-B14F-4D97-AF65-F5344CB8AC3E}">
        <p14:creationId xmlns:p14="http://schemas.microsoft.com/office/powerpoint/2010/main" val="1198265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827711"/>
            <a:ext cx="9144000" cy="1053044"/>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spAutoFit/>
          </a:bodyPr>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Program TJBot using Node.js</a:t>
            </a:r>
          </a:p>
          <a:p>
            <a:pPr>
              <a:lnSpc>
                <a:spcPct val="100000"/>
              </a:lnSpc>
            </a:pPr>
            <a:r>
              <a:rPr lang="en-GB" sz="2800" spc="-1" dirty="0">
                <a:solidFill>
                  <a:srgbClr val="000000"/>
                </a:solidFill>
                <a:uFill>
                  <a:solidFill>
                    <a:srgbClr val="FFFFFF"/>
                  </a:solidFill>
                </a:uFill>
                <a:latin typeface="IBM Plex Sans SemiBold"/>
                <a:ea typeface="Andale Mono"/>
                <a:cs typeface="IBM Plex Sans SemiBold"/>
              </a:rPr>
              <a:t>(</a:t>
            </a:r>
            <a:r>
              <a:rPr lang="en-GB" sz="2800" spc="-1" dirty="0">
                <a:solidFill>
                  <a:srgbClr val="000000"/>
                </a:solidFill>
                <a:uFill>
                  <a:solidFill>
                    <a:srgbClr val="FFFFFF"/>
                  </a:solidFill>
                </a:uFill>
                <a:latin typeface="IBM Plex Sans SemiBold"/>
                <a:ea typeface="Andale Mono"/>
                <a:cs typeface="IBM Plex Sans SemiBold"/>
                <a:hlinkClick r:id="rId3"/>
              </a:rPr>
              <a:t>aka Are you a Real Programmer or a Quiche Eaters?</a:t>
            </a:r>
            <a:r>
              <a:rPr lang="en-GB" sz="2800" spc="-1" dirty="0">
                <a:solidFill>
                  <a:srgbClr val="000000"/>
                </a:solidFill>
                <a:uFill>
                  <a:solidFill>
                    <a:srgbClr val="FFFFFF"/>
                  </a:solidFill>
                </a:uFill>
                <a:latin typeface="IBM Plex Sans SemiBold"/>
                <a:ea typeface="Andale Mono"/>
                <a:cs typeface="IBM Plex Sans SemiBold"/>
              </a:rPr>
              <a:t>)</a:t>
            </a:r>
          </a:p>
        </p:txBody>
      </p:sp>
      <p:sp>
        <p:nvSpPr>
          <p:cNvPr id="4" name="Rectangle 3">
            <a:extLst>
              <a:ext uri="{FF2B5EF4-FFF2-40B4-BE49-F238E27FC236}">
                <a16:creationId xmlns:a16="http://schemas.microsoft.com/office/drawing/2014/main" id="{1C4FED0F-99A1-4D04-A203-562DCDBE13EF}"/>
              </a:ext>
            </a:extLst>
          </p:cNvPr>
          <p:cNvSpPr/>
          <p:nvPr/>
        </p:nvSpPr>
        <p:spPr>
          <a:xfrm>
            <a:off x="113537" y="1956456"/>
            <a:ext cx="8816818" cy="2554545"/>
          </a:xfrm>
          <a:prstGeom prst="rect">
            <a:avLst/>
          </a:prstGeom>
        </p:spPr>
        <p:txBody>
          <a:bodyPr wrap="square">
            <a:spAutoFit/>
          </a:bodyPr>
          <a:lstStyle/>
          <a:p>
            <a:r>
              <a:rPr lang="en-GB" sz="2400" dirty="0"/>
              <a:t>Using a computer language you can open a lot of new capabilities getting all the flexibility you need to bring your idea to life!</a:t>
            </a:r>
          </a:p>
          <a:p>
            <a:endParaRPr lang="en-GB" sz="1100" dirty="0"/>
          </a:p>
          <a:p>
            <a:r>
              <a:rPr lang="en-GB" sz="3200" b="1" dirty="0"/>
              <a:t>Programming is EASY (</a:t>
            </a:r>
            <a:r>
              <a:rPr lang="en-GB" sz="3200" b="1" i="1" dirty="0"/>
              <a:t>yes!</a:t>
            </a:r>
            <a:r>
              <a:rPr lang="en-GB" sz="3200" b="1" dirty="0"/>
              <a:t>), FUN (</a:t>
            </a:r>
            <a:r>
              <a:rPr lang="en-GB" sz="3200" b="1" i="1" dirty="0"/>
              <a:t>true story!</a:t>
            </a:r>
            <a:r>
              <a:rPr lang="en-GB" sz="3200" b="1" dirty="0"/>
              <a:t>) and could be learned at every AGE (</a:t>
            </a:r>
            <a:r>
              <a:rPr lang="en-GB" sz="3200" b="1" i="1" dirty="0"/>
              <a:t>Yes, Grandma, I’m talking to you!</a:t>
            </a:r>
            <a:r>
              <a:rPr lang="en-GB" sz="3200" b="1" dirty="0"/>
              <a:t>).</a:t>
            </a:r>
          </a:p>
        </p:txBody>
      </p:sp>
      <p:pic>
        <p:nvPicPr>
          <p:cNvPr id="7" name="Picture 6">
            <a:hlinkClick r:id="rId4"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pic>
        <p:nvPicPr>
          <p:cNvPr id="3" name="Picture 2">
            <a:extLst>
              <a:ext uri="{FF2B5EF4-FFF2-40B4-BE49-F238E27FC236}">
                <a16:creationId xmlns:a16="http://schemas.microsoft.com/office/drawing/2014/main" id="{FF3C9AD5-BD8F-4EEA-9C28-28CA86825AB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78379" y="4480417"/>
            <a:ext cx="3222680" cy="2308324"/>
          </a:xfrm>
          <a:prstGeom prst="rect">
            <a:avLst/>
          </a:prstGeom>
        </p:spPr>
      </p:pic>
      <p:pic>
        <p:nvPicPr>
          <p:cNvPr id="8" name="Picture 7">
            <a:extLst>
              <a:ext uri="{FF2B5EF4-FFF2-40B4-BE49-F238E27FC236}">
                <a16:creationId xmlns:a16="http://schemas.microsoft.com/office/drawing/2014/main" id="{4BAE1B8D-4951-45B8-A40A-046A02638A4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620461" y="4750259"/>
            <a:ext cx="1804109" cy="1920817"/>
          </a:xfrm>
          <a:prstGeom prst="rect">
            <a:avLst/>
          </a:prstGeom>
        </p:spPr>
      </p:pic>
      <p:sp>
        <p:nvSpPr>
          <p:cNvPr id="9" name="Thought Bubble: Cloud 8">
            <a:extLst>
              <a:ext uri="{FF2B5EF4-FFF2-40B4-BE49-F238E27FC236}">
                <a16:creationId xmlns:a16="http://schemas.microsoft.com/office/drawing/2014/main" id="{F8A05A39-10EC-4AB1-AAA2-4685AB05AA80}"/>
              </a:ext>
            </a:extLst>
          </p:cNvPr>
          <p:cNvSpPr/>
          <p:nvPr/>
        </p:nvSpPr>
        <p:spPr>
          <a:xfrm>
            <a:off x="2424570" y="4480417"/>
            <a:ext cx="2735880" cy="869795"/>
          </a:xfrm>
          <a:prstGeom prst="cloudCallout">
            <a:avLst>
              <a:gd name="adj1" fmla="val -48650"/>
              <a:gd name="adj2" fmla="val 64955"/>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solidFill>
                  <a:srgbClr val="376092"/>
                </a:solidFill>
                <a:latin typeface="Kristen ITC" panose="03050502040202030202" pitchFamily="66" charset="0"/>
              </a:rPr>
              <a:t>Do. Or do </a:t>
            </a:r>
            <a:r>
              <a:rPr lang="it-IT" sz="1600" dirty="0" err="1">
                <a:solidFill>
                  <a:srgbClr val="376092"/>
                </a:solidFill>
                <a:latin typeface="Kristen ITC" panose="03050502040202030202" pitchFamily="66" charset="0"/>
              </a:rPr>
              <a:t>not</a:t>
            </a:r>
            <a:r>
              <a:rPr lang="it-IT" sz="1600" dirty="0">
                <a:solidFill>
                  <a:srgbClr val="376092"/>
                </a:solidFill>
                <a:latin typeface="Kristen ITC" panose="03050502040202030202" pitchFamily="66" charset="0"/>
              </a:rPr>
              <a:t>. </a:t>
            </a:r>
            <a:r>
              <a:rPr lang="it-IT" sz="1600" dirty="0" err="1">
                <a:solidFill>
                  <a:srgbClr val="376092"/>
                </a:solidFill>
                <a:latin typeface="Kristen ITC" panose="03050502040202030202" pitchFamily="66" charset="0"/>
              </a:rPr>
              <a:t>There</a:t>
            </a:r>
            <a:r>
              <a:rPr lang="it-IT" sz="1600" dirty="0">
                <a:solidFill>
                  <a:srgbClr val="376092"/>
                </a:solidFill>
                <a:latin typeface="Kristen ITC" panose="03050502040202030202" pitchFamily="66" charset="0"/>
              </a:rPr>
              <a:t> </a:t>
            </a:r>
            <a:r>
              <a:rPr lang="it-IT" sz="1600" dirty="0" err="1">
                <a:solidFill>
                  <a:srgbClr val="376092"/>
                </a:solidFill>
                <a:latin typeface="Kristen ITC" panose="03050502040202030202" pitchFamily="66" charset="0"/>
              </a:rPr>
              <a:t>is</a:t>
            </a:r>
            <a:r>
              <a:rPr lang="it-IT" sz="1600" dirty="0">
                <a:solidFill>
                  <a:srgbClr val="376092"/>
                </a:solidFill>
                <a:latin typeface="Kristen ITC" panose="03050502040202030202" pitchFamily="66" charset="0"/>
              </a:rPr>
              <a:t> no </a:t>
            </a:r>
            <a:r>
              <a:rPr lang="it-IT" sz="1600" dirty="0" err="1">
                <a:solidFill>
                  <a:srgbClr val="376092"/>
                </a:solidFill>
                <a:latin typeface="Kristen ITC" panose="03050502040202030202" pitchFamily="66" charset="0"/>
              </a:rPr>
              <a:t>try</a:t>
            </a:r>
            <a:r>
              <a:rPr lang="it-IT" sz="1600" dirty="0">
                <a:solidFill>
                  <a:srgbClr val="376092"/>
                </a:solidFill>
                <a:latin typeface="Kristen ITC" panose="03050502040202030202" pitchFamily="66" charset="0"/>
              </a:rPr>
              <a:t>!!!</a:t>
            </a:r>
            <a:endParaRPr lang="en-US" sz="1600" dirty="0">
              <a:solidFill>
                <a:srgbClr val="376092"/>
              </a:solidFill>
              <a:latin typeface="Kristen ITC" panose="03050502040202030202" pitchFamily="66" charset="0"/>
            </a:endParaRPr>
          </a:p>
        </p:txBody>
      </p:sp>
      <p:sp>
        <p:nvSpPr>
          <p:cNvPr id="6" name="TextBox 5">
            <a:extLst>
              <a:ext uri="{FF2B5EF4-FFF2-40B4-BE49-F238E27FC236}">
                <a16:creationId xmlns:a16="http://schemas.microsoft.com/office/drawing/2014/main" id="{B1211BDA-F5DF-4F7D-A23A-A433DB4F9FD2}"/>
              </a:ext>
            </a:extLst>
          </p:cNvPr>
          <p:cNvSpPr txBox="1"/>
          <p:nvPr/>
        </p:nvSpPr>
        <p:spPr>
          <a:xfrm>
            <a:off x="8118504" y="6444999"/>
            <a:ext cx="615297" cy="292388"/>
          </a:xfrm>
          <a:prstGeom prst="rect">
            <a:avLst/>
          </a:prstGeom>
          <a:solidFill>
            <a:schemeClr val="accent2">
              <a:lumMod val="50000"/>
            </a:schemeClr>
          </a:solidFill>
        </p:spPr>
        <p:txBody>
          <a:bodyPr wrap="square" lIns="0" tIns="0" rIns="0" bIns="0" rtlCol="0">
            <a:spAutoFit/>
          </a:bodyPr>
          <a:lstStyle/>
          <a:p>
            <a:pPr algn="ctr"/>
            <a:r>
              <a:rPr lang="it-IT" sz="1900" b="1" dirty="0">
                <a:solidFill>
                  <a:schemeClr val="bg1"/>
                </a:solidFill>
              </a:rPr>
              <a:t>TJBot</a:t>
            </a:r>
            <a:endParaRPr lang="en-US" sz="1900" b="1" dirty="0">
              <a:solidFill>
                <a:schemeClr val="bg1"/>
              </a:solidFill>
            </a:endParaRPr>
          </a:p>
        </p:txBody>
      </p:sp>
      <p:sp>
        <p:nvSpPr>
          <p:cNvPr id="12" name="Plus Sign 11">
            <a:extLst>
              <a:ext uri="{FF2B5EF4-FFF2-40B4-BE49-F238E27FC236}">
                <a16:creationId xmlns:a16="http://schemas.microsoft.com/office/drawing/2014/main" id="{D9A5076C-FDBB-48C1-9D76-AB0D1BF0773C}"/>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4252646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888141"/>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Look at TJBot test.led.js program</a:t>
            </a:r>
            <a:endParaRPr lang="en-GB" sz="2800" spc="-1" dirty="0">
              <a:solidFill>
                <a:srgbClr val="000000"/>
              </a:solidFill>
              <a:uFill>
                <a:solidFill>
                  <a:srgbClr val="FFFFFF"/>
                </a:solidFill>
              </a:uFill>
              <a:latin typeface="IBM Plex Sans SemiBold"/>
              <a:ea typeface="Andale Mono"/>
              <a:cs typeface="IBM Plex Sans SemiBold"/>
            </a:endParaRPr>
          </a:p>
        </p:txBody>
      </p:sp>
      <p:pic>
        <p:nvPicPr>
          <p:cNvPr id="7" name="Picture 6">
            <a:hlinkClick r:id="rId3"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5" name="Rectangle 4">
            <a:extLst>
              <a:ext uri="{FF2B5EF4-FFF2-40B4-BE49-F238E27FC236}">
                <a16:creationId xmlns:a16="http://schemas.microsoft.com/office/drawing/2014/main" id="{A1FA1A37-C188-43B6-8984-D15E1FD9044D}"/>
              </a:ext>
            </a:extLst>
          </p:cNvPr>
          <p:cNvSpPr/>
          <p:nvPr/>
        </p:nvSpPr>
        <p:spPr>
          <a:xfrm>
            <a:off x="147681" y="1626826"/>
            <a:ext cx="8772799" cy="4278094"/>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a:spAutoFit/>
          </a:bodyPr>
          <a:lstStyle/>
          <a:p>
            <a:r>
              <a:rPr lang="en-GB" sz="1600" dirty="0">
                <a:latin typeface="Courier New" panose="02070309020205020404" pitchFamily="49" charset="0"/>
                <a:cs typeface="Courier New" panose="02070309020205020404" pitchFamily="49" charset="0"/>
              </a:rPr>
              <a:t>'use strict';</a:t>
            </a:r>
          </a:p>
          <a:p>
            <a:r>
              <a:rPr lang="en-GB" sz="1600" dirty="0" err="1">
                <a:latin typeface="Courier New" panose="02070309020205020404" pitchFamily="49" charset="0"/>
                <a:cs typeface="Courier New" panose="02070309020205020404" pitchFamily="49" charset="0"/>
              </a:rPr>
              <a:t>const</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rl</a:t>
            </a:r>
            <a:r>
              <a:rPr lang="en-GB" sz="1600" dirty="0">
                <a:latin typeface="Courier New" panose="02070309020205020404" pitchFamily="49" charset="0"/>
                <a:cs typeface="Courier New" panose="02070309020205020404" pitchFamily="49" charset="0"/>
              </a:rPr>
              <a:t> = require('</a:t>
            </a:r>
            <a:r>
              <a:rPr lang="en-GB" sz="1600" dirty="0" err="1">
                <a:latin typeface="Courier New" panose="02070309020205020404" pitchFamily="49" charset="0"/>
                <a:cs typeface="Courier New" panose="02070309020205020404" pitchFamily="49" charset="0"/>
              </a:rPr>
              <a:t>readline</a:t>
            </a:r>
            <a:r>
              <a:rPr lang="en-GB" sz="1600" dirty="0">
                <a:latin typeface="Courier New" panose="02070309020205020404" pitchFamily="49" charset="0"/>
                <a:cs typeface="Courier New" panose="02070309020205020404" pitchFamily="49" charset="0"/>
              </a:rPr>
              <a:t>-sync');</a:t>
            </a:r>
          </a:p>
          <a:p>
            <a:r>
              <a:rPr lang="en-GB" sz="1600" b="1" dirty="0" err="1">
                <a:latin typeface="Courier New" panose="02070309020205020404" pitchFamily="49" charset="0"/>
                <a:cs typeface="Courier New" panose="02070309020205020404" pitchFamily="49" charset="0"/>
              </a:rPr>
              <a:t>const</a:t>
            </a:r>
            <a:r>
              <a:rPr lang="en-GB" sz="1600" b="1" dirty="0">
                <a:latin typeface="Courier New" panose="02070309020205020404" pitchFamily="49" charset="0"/>
                <a:cs typeface="Courier New" panose="02070309020205020404" pitchFamily="49" charset="0"/>
              </a:rPr>
              <a:t> TJBot = require('</a:t>
            </a:r>
            <a:r>
              <a:rPr lang="en-GB" sz="1600" b="1" dirty="0" err="1">
                <a:latin typeface="Courier New" panose="02070309020205020404" pitchFamily="49" charset="0"/>
                <a:cs typeface="Courier New" panose="02070309020205020404" pitchFamily="49" charset="0"/>
              </a:rPr>
              <a:t>tjbot</a:t>
            </a:r>
            <a:r>
              <a:rPr lang="en-GB" sz="1600" b="1" dirty="0">
                <a:latin typeface="Courier New" panose="02070309020205020404" pitchFamily="49" charset="0"/>
                <a:cs typeface="Courier New" panose="02070309020205020404" pitchFamily="49" charset="0"/>
              </a:rPr>
              <a:t>’); 	// load </a:t>
            </a:r>
            <a:r>
              <a:rPr lang="en-GB" sz="1600" b="1" dirty="0" err="1">
                <a:latin typeface="Courier New" panose="02070309020205020404" pitchFamily="49" charset="0"/>
                <a:cs typeface="Courier New" panose="02070309020205020404" pitchFamily="49" charset="0"/>
              </a:rPr>
              <a:t>tjbot</a:t>
            </a:r>
            <a:r>
              <a:rPr lang="en-GB" sz="1600" b="1" dirty="0">
                <a:latin typeface="Courier New" panose="02070309020205020404" pitchFamily="49" charset="0"/>
                <a:cs typeface="Courier New" panose="02070309020205020404" pitchFamily="49" charset="0"/>
              </a:rPr>
              <a:t> module</a:t>
            </a:r>
          </a:p>
          <a:p>
            <a:r>
              <a:rPr lang="en-GB" sz="1600" b="1" dirty="0" err="1">
                <a:latin typeface="Courier New" panose="02070309020205020404" pitchFamily="49" charset="0"/>
                <a:cs typeface="Courier New" panose="02070309020205020404" pitchFamily="49" charset="0"/>
              </a:rPr>
              <a:t>var</a:t>
            </a:r>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tj</a:t>
            </a:r>
            <a:r>
              <a:rPr lang="en-GB" sz="1600" b="1" dirty="0">
                <a:latin typeface="Courier New" panose="02070309020205020404" pitchFamily="49" charset="0"/>
                <a:cs typeface="Courier New" panose="02070309020205020404" pitchFamily="49" charset="0"/>
              </a:rPr>
              <a:t> = new TJBot( 				// instance new TJBot named </a:t>
            </a:r>
            <a:r>
              <a:rPr lang="en-GB" sz="1600" b="1" dirty="0" err="1">
                <a:latin typeface="Courier New" panose="02070309020205020404" pitchFamily="49" charset="0"/>
                <a:cs typeface="Courier New" panose="02070309020205020404" pitchFamily="49" charset="0"/>
              </a:rPr>
              <a:t>tj</a:t>
            </a:r>
            <a:endParaRPr lang="en-GB" sz="1600" b="1" dirty="0">
              <a:latin typeface="Courier New" panose="02070309020205020404" pitchFamily="49" charset="0"/>
              <a:cs typeface="Courier New" panose="02070309020205020404" pitchFamily="49" charset="0"/>
            </a:endParaRPr>
          </a:p>
          <a:p>
            <a:r>
              <a:rPr lang="en-GB" sz="1600" b="1" dirty="0">
                <a:latin typeface="Courier New" panose="02070309020205020404" pitchFamily="49" charset="0"/>
                <a:cs typeface="Courier New" panose="02070309020205020404" pitchFamily="49" charset="0"/>
              </a:rPr>
              <a:t>  ['led’],          				// it owns a LED</a:t>
            </a:r>
          </a:p>
          <a:p>
            <a:r>
              <a:rPr lang="en-GB" sz="1600" b="1" dirty="0">
                <a:latin typeface="Courier New" panose="02070309020205020404" pitchFamily="49" charset="0"/>
                <a:cs typeface="Courier New" panose="02070309020205020404" pitchFamily="49" charset="0"/>
              </a:rPr>
              <a:t>  {log: {level: 'debug’}}, 		//debug level is VERBOSE</a:t>
            </a:r>
          </a:p>
          <a:p>
            <a:r>
              <a:rPr lang="en-GB" sz="1600" b="1" dirty="0">
                <a:latin typeface="Courier New" panose="02070309020205020404" pitchFamily="49" charset="0"/>
                <a:cs typeface="Courier New" panose="02070309020205020404" pitchFamily="49" charset="0"/>
              </a:rPr>
              <a:t>  {});				  				// no Watson credentials needed</a:t>
            </a:r>
          </a:p>
          <a:p>
            <a:r>
              <a:rPr lang="en-GB" sz="1600" dirty="0" err="1">
                <a:latin typeface="Courier New" panose="02070309020205020404" pitchFamily="49" charset="0"/>
                <a:cs typeface="Courier New" panose="02070309020205020404" pitchFamily="49" charset="0"/>
              </a:rPr>
              <a:t>var</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colors</a:t>
            </a:r>
            <a:r>
              <a:rPr lang="en-GB" sz="1600" dirty="0">
                <a:latin typeface="Courier New" panose="02070309020205020404" pitchFamily="49" charset="0"/>
                <a:cs typeface="Courier New" panose="02070309020205020404" pitchFamily="49" charset="0"/>
              </a:rPr>
              <a:t> = ['red', 'green', 'blue', 'orange', 'off'];</a:t>
            </a:r>
          </a:p>
          <a:p>
            <a:endParaRPr lang="en-GB" sz="1600" dirty="0">
              <a:latin typeface="Courier New" panose="02070309020205020404" pitchFamily="49" charset="0"/>
              <a:cs typeface="Courier New" panose="02070309020205020404" pitchFamily="49" charset="0"/>
            </a:endParaRPr>
          </a:p>
          <a:p>
            <a:r>
              <a:rPr lang="en-GB" sz="1600" dirty="0" err="1">
                <a:latin typeface="Courier New" panose="02070309020205020404" pitchFamily="49" charset="0"/>
                <a:cs typeface="Courier New" panose="02070309020205020404" pitchFamily="49" charset="0"/>
              </a:rPr>
              <a:t>colors.forEach</a:t>
            </a:r>
            <a:r>
              <a:rPr lang="en-GB" sz="1600" dirty="0">
                <a:latin typeface="Courier New" panose="02070309020205020404" pitchFamily="49" charset="0"/>
                <a:cs typeface="Courier New" panose="02070309020205020404" pitchFamily="49" charset="0"/>
              </a:rPr>
              <a:t>(function(</a:t>
            </a:r>
            <a:r>
              <a:rPr lang="en-GB" sz="1600" dirty="0" err="1">
                <a:latin typeface="Courier New" panose="02070309020205020404" pitchFamily="49" charset="0"/>
                <a:cs typeface="Courier New" panose="02070309020205020404" pitchFamily="49" charset="0"/>
              </a:rPr>
              <a:t>color</a:t>
            </a:r>
            <a:r>
              <a:rPr lang="en-GB" sz="1600"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tj.shine</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color</a:t>
            </a:r>
            <a:r>
              <a:rPr lang="en-GB" sz="1600" b="1" dirty="0">
                <a:latin typeface="Courier New" panose="02070309020205020404" pitchFamily="49" charset="0"/>
                <a:cs typeface="Courier New" panose="02070309020205020404" pitchFamily="49" charset="0"/>
              </a:rPr>
              <a:t>);					// light up LED with desired </a:t>
            </a:r>
            <a:r>
              <a:rPr lang="en-GB" sz="1600" b="1" dirty="0" err="1">
                <a:latin typeface="Courier New" panose="02070309020205020404" pitchFamily="49" charset="0"/>
                <a:cs typeface="Courier New" panose="02070309020205020404" pitchFamily="49" charset="0"/>
              </a:rPr>
              <a:t>color</a:t>
            </a:r>
            <a:endParaRPr lang="en-GB" sz="1600" b="1"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var</a:t>
            </a:r>
            <a:r>
              <a:rPr lang="en-GB" sz="1600" dirty="0">
                <a:latin typeface="Courier New" panose="02070309020205020404" pitchFamily="49" charset="0"/>
                <a:cs typeface="Courier New" panose="02070309020205020404" pitchFamily="49" charset="0"/>
              </a:rPr>
              <a:t> answer = </a:t>
            </a:r>
            <a:r>
              <a:rPr lang="en-GB" sz="1600" dirty="0" err="1">
                <a:latin typeface="Courier New" panose="02070309020205020404" pitchFamily="49" charset="0"/>
                <a:cs typeface="Courier New" panose="02070309020205020404" pitchFamily="49" charset="0"/>
              </a:rPr>
              <a:t>rl.question</a:t>
            </a:r>
            <a:r>
              <a:rPr lang="en-GB" sz="1600" dirty="0">
                <a:latin typeface="Courier New" panose="02070309020205020404" pitchFamily="49" charset="0"/>
                <a:cs typeface="Courier New" panose="02070309020205020404" pitchFamily="49" charset="0"/>
              </a:rPr>
              <a:t>('Did the LED turn ' + </a:t>
            </a:r>
            <a:r>
              <a:rPr lang="en-GB" sz="1600" dirty="0" err="1">
                <a:latin typeface="Courier New" panose="02070309020205020404" pitchFamily="49" charset="0"/>
                <a:cs typeface="Courier New" panose="02070309020205020404" pitchFamily="49" charset="0"/>
              </a:rPr>
              <a:t>color</a:t>
            </a:r>
            <a:r>
              <a:rPr lang="en-GB" sz="1600" dirty="0">
                <a:latin typeface="Courier New" panose="02070309020205020404" pitchFamily="49" charset="0"/>
                <a:cs typeface="Courier New" panose="02070309020205020404" pitchFamily="49" charset="0"/>
              </a:rPr>
              <a:t> + '? Y/N &gt; ');</a:t>
            </a:r>
          </a:p>
          <a:p>
            <a:r>
              <a:rPr lang="en-GB" sz="1600" dirty="0">
                <a:latin typeface="Courier New" panose="02070309020205020404" pitchFamily="49" charset="0"/>
                <a:cs typeface="Courier New" panose="02070309020205020404" pitchFamily="49" charset="0"/>
              </a:rPr>
              <a:t>  if (</a:t>
            </a:r>
            <a:r>
              <a:rPr lang="en-GB" sz="1600" dirty="0" err="1">
                <a:latin typeface="Courier New" panose="02070309020205020404" pitchFamily="49" charset="0"/>
                <a:cs typeface="Courier New" panose="02070309020205020404" pitchFamily="49" charset="0"/>
              </a:rPr>
              <a:t>answer.toLowerCase</a:t>
            </a:r>
            <a:r>
              <a:rPr lang="en-GB" sz="1600" dirty="0">
                <a:latin typeface="Courier New" panose="02070309020205020404" pitchFamily="49" charset="0"/>
                <a:cs typeface="Courier New" panose="02070309020205020404" pitchFamily="49" charset="0"/>
              </a:rPr>
              <a:t>() != 'y') {</a:t>
            </a:r>
          </a:p>
          <a:p>
            <a:r>
              <a:rPr lang="en-GB" sz="1600" dirty="0">
                <a:latin typeface="Courier New" panose="02070309020205020404" pitchFamily="49" charset="0"/>
                <a:cs typeface="Courier New" panose="02070309020205020404" pitchFamily="49" charset="0"/>
              </a:rPr>
              <a:t>    throw new Error('expected the LED to turn ' + </a:t>
            </a:r>
            <a:r>
              <a:rPr lang="en-GB" sz="1600" dirty="0" err="1">
                <a:latin typeface="Courier New" panose="02070309020205020404" pitchFamily="49" charset="0"/>
                <a:cs typeface="Courier New" panose="02070309020205020404" pitchFamily="49" charset="0"/>
              </a:rPr>
              <a:t>color</a:t>
            </a:r>
            <a:r>
              <a:rPr lang="en-GB" sz="1600" dirty="0">
                <a:latin typeface="Courier New" panose="02070309020205020404" pitchFamily="49" charset="0"/>
                <a:cs typeface="Courier New" panose="02070309020205020404" pitchFamily="49" charset="0"/>
              </a:rPr>
              <a:t> + ', please check your LED wiring.');</a:t>
            </a:r>
          </a:p>
          <a:p>
            <a:r>
              <a:rPr lang="en-GB" sz="1600" dirty="0">
                <a:latin typeface="Courier New" panose="02070309020205020404" pitchFamily="49" charset="0"/>
                <a:cs typeface="Courier New" panose="02070309020205020404" pitchFamily="49" charset="0"/>
              </a:rPr>
              <a:t>  }</a:t>
            </a:r>
          </a:p>
          <a:p>
            <a:r>
              <a:rPr lang="en-GB" sz="1600"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B6AEA09C-BADF-46C4-8790-D0050070CDBC}"/>
              </a:ext>
            </a:extLst>
          </p:cNvPr>
          <p:cNvSpPr/>
          <p:nvPr/>
        </p:nvSpPr>
        <p:spPr>
          <a:xfrm>
            <a:off x="948952" y="5681165"/>
            <a:ext cx="7746319" cy="923330"/>
          </a:xfrm>
          <a:prstGeom prst="rect">
            <a:avLst/>
          </a:prstGeom>
          <a:solidFill>
            <a:srgbClr val="66FF33"/>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GB" b="1" dirty="0"/>
              <a:t>LOOK: </a:t>
            </a:r>
            <a:r>
              <a:rPr lang="en-GB" dirty="0"/>
              <a:t>where is TJBot hardware defined?</a:t>
            </a:r>
          </a:p>
          <a:p>
            <a:r>
              <a:rPr lang="en-GB" b="1" dirty="0"/>
              <a:t>LOOK: </a:t>
            </a:r>
            <a:r>
              <a:rPr lang="en-GB" dirty="0"/>
              <a:t>what’s the code to manage LED?</a:t>
            </a:r>
          </a:p>
          <a:p>
            <a:r>
              <a:rPr lang="en-GB" b="1" dirty="0"/>
              <a:t>TRY: </a:t>
            </a:r>
            <a:r>
              <a:rPr lang="en-GB" dirty="0"/>
              <a:t>make a copy of test.led.js file and try to set the LED to your preferred </a:t>
            </a:r>
            <a:r>
              <a:rPr lang="en-GB" dirty="0" err="1"/>
              <a:t>color</a:t>
            </a:r>
            <a:endParaRPr lang="en-GB" dirty="0"/>
          </a:p>
        </p:txBody>
      </p:sp>
      <p:pic>
        <p:nvPicPr>
          <p:cNvPr id="14" name="Picture 13">
            <a:extLst>
              <a:ext uri="{FF2B5EF4-FFF2-40B4-BE49-F238E27FC236}">
                <a16:creationId xmlns:a16="http://schemas.microsoft.com/office/drawing/2014/main" id="{D0FD7121-9C42-4634-A4C1-B02CA1AA50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498" y="888141"/>
            <a:ext cx="1374618" cy="1370527"/>
          </a:xfrm>
          <a:prstGeom prst="ellipse">
            <a:avLst/>
          </a:prstGeom>
        </p:spPr>
      </p:pic>
      <p:pic>
        <p:nvPicPr>
          <p:cNvPr id="15" name="Picture 14">
            <a:extLst>
              <a:ext uri="{FF2B5EF4-FFF2-40B4-BE49-F238E27FC236}">
                <a16:creationId xmlns:a16="http://schemas.microsoft.com/office/drawing/2014/main" id="{650A0AEE-1E2E-44DF-9319-65FC75A7C2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35658" y="5219500"/>
            <a:ext cx="919226" cy="923330"/>
          </a:xfrm>
          <a:prstGeom prst="ellipse">
            <a:avLst/>
          </a:prstGeom>
        </p:spPr>
      </p:pic>
      <p:sp>
        <p:nvSpPr>
          <p:cNvPr id="16" name="Plus Sign 15">
            <a:extLst>
              <a:ext uri="{FF2B5EF4-FFF2-40B4-BE49-F238E27FC236}">
                <a16:creationId xmlns:a16="http://schemas.microsoft.com/office/drawing/2014/main" id="{BF832C33-75AE-4A5E-857B-C05DBA6349F1}"/>
              </a:ext>
            </a:extLst>
          </p:cNvPr>
          <p:cNvSpPr/>
          <p:nvPr/>
        </p:nvSpPr>
        <p:spPr>
          <a:xfrm>
            <a:off x="0" y="6531663"/>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83336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aight Connector 2">
            <a:extLst>
              <a:ext uri="{FF2B5EF4-FFF2-40B4-BE49-F238E27FC236}">
                <a16:creationId xmlns:a16="http://schemas.microsoft.com/office/drawing/2014/main" id="{8534B216-6850-44FC-825D-8BCD5D69937F}"/>
              </a:ext>
            </a:extLst>
          </p:cNvPr>
          <p:cNvSpPr>
            <a:spLocks noChangeShapeType="1"/>
          </p:cNvSpPr>
          <p:nvPr/>
        </p:nvSpPr>
        <p:spPr bwMode="auto">
          <a:xfrm>
            <a:off x="34925" y="757238"/>
            <a:ext cx="5997575" cy="19050"/>
          </a:xfrm>
          <a:prstGeom prst="line">
            <a:avLst/>
          </a:prstGeom>
          <a:noFill/>
          <a:ln w="19050">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Straight Connector 4">
            <a:extLst>
              <a:ext uri="{FF2B5EF4-FFF2-40B4-BE49-F238E27FC236}">
                <a16:creationId xmlns:a16="http://schemas.microsoft.com/office/drawing/2014/main" id="{256FA019-24FC-43B6-AF39-1AAD4334CEDF}"/>
              </a:ext>
            </a:extLst>
          </p:cNvPr>
          <p:cNvSpPr>
            <a:spLocks noChangeShapeType="1"/>
          </p:cNvSpPr>
          <p:nvPr/>
        </p:nvSpPr>
        <p:spPr bwMode="auto">
          <a:xfrm>
            <a:off x="34925" y="757238"/>
            <a:ext cx="5997575" cy="19050"/>
          </a:xfrm>
          <a:prstGeom prst="line">
            <a:avLst/>
          </a:prstGeom>
          <a:noFill/>
          <a:ln w="19050">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4">
            <a:extLst>
              <a:ext uri="{FF2B5EF4-FFF2-40B4-BE49-F238E27FC236}">
                <a16:creationId xmlns:a16="http://schemas.microsoft.com/office/drawing/2014/main" id="{439282C0-F44C-49E4-A99C-405F86CEA71A}"/>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28528" rIns="91440" bIns="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6CCC6D51-55C4-47D7-8F28-A99269C7740C}"/>
              </a:ext>
            </a:extLst>
          </p:cNvPr>
          <p:cNvSpPr>
            <a:spLocks noChangeArrowheads="1"/>
          </p:cNvSpPr>
          <p:nvPr/>
        </p:nvSpPr>
        <p:spPr bwMode="auto">
          <a:xfrm>
            <a:off x="26306" y="910117"/>
            <a:ext cx="9117694" cy="592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72000" rIns="7200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200" b="1" i="0" u="none" strike="noStrike" cap="none" normalizeH="0" baseline="0" dirty="0">
                <a:ln>
                  <a:noFill/>
                </a:ln>
                <a:solidFill>
                  <a:srgbClr val="000000"/>
                </a:solidFill>
                <a:effectLst/>
                <a:latin typeface="IBM Plex Sans" panose="020B0503050000000000" pitchFamily="34" charset="0"/>
                <a:ea typeface="Yu Gothic Light" panose="020B0604020202020204" pitchFamily="34" charset="-128"/>
              </a:rPr>
              <a:t>What's possible with AI – TJBot</a:t>
            </a:r>
            <a:r>
              <a:rPr lang="en-US" altLang="en-US" sz="1200" b="1" dirty="0">
                <a:solidFill>
                  <a:srgbClr val="000000"/>
                </a:solidFill>
                <a:latin typeface="IBM Plex Sans" panose="020B0503050000000000" pitchFamily="34" charset="0"/>
                <a:ea typeface="Yu Gothic Light" panose="020B0604020202020204" pitchFamily="34" charset="-128"/>
              </a:rPr>
              <a:t>: </a:t>
            </a: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rPr>
              <a:t>Introduce students to cognitive technologies and AI by helping them build a simple robot, and then bring it to life using any available Watson™ service. You can order a kit online or download instructions to make </a:t>
            </a: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hlinkClick r:id="rId3"/>
              </a:rPr>
              <a:t>TJBot</a:t>
            </a: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rPr>
              <a:t> using 3D printing or laser-cutting a cardboard template. To make it even easier to use TJBot to teach programming, there is now a </a:t>
            </a: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hlinkClick r:id="rId4"/>
              </a:rPr>
              <a:t>virtual version</a:t>
            </a: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rPr>
              <a:t>.  </a:t>
            </a:r>
            <a:endParaRPr kumimoji="0" lang="en-US" altLang="en-US" sz="1200" b="0" i="0" u="none" strike="noStrike" cap="none" normalizeH="0" baseline="0" dirty="0">
              <a:ln>
                <a:noFill/>
              </a:ln>
              <a:solidFill>
                <a:schemeClr val="tx1"/>
              </a:solidFill>
              <a:effectLst/>
              <a:latin typeface="IBM Plex Sans Medium" panose="020B0703050000000000" pitchFamily="34" charset="0"/>
              <a:ea typeface="Yu Gothic Light" panose="020B0604020202020204" pitchFamily="34" charset="-128"/>
            </a:endParaRPr>
          </a:p>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200" b="0" i="0" u="none" strike="noStrike" cap="none" normalizeH="0" baseline="0" dirty="0">
                <a:ln>
                  <a:noFill/>
                </a:ln>
                <a:solidFill>
                  <a:schemeClr val="tx1"/>
                </a:solidFill>
                <a:effectLst/>
                <a:latin typeface="IBM Plex Sans Medium" panose="020B0703050000000000" pitchFamily="34" charset="0"/>
                <a:ea typeface="Yu Gothic Light" panose="020B0604020202020204" pitchFamily="34" charset="-128"/>
              </a:rPr>
              <a:t>Who is the Audience?</a:t>
            </a:r>
          </a:p>
          <a:p>
            <a:pPr marL="171450" marR="0" lvl="0" indent="-171450" algn="l" defTabSz="914400" rtl="0" eaLnBrk="0" fontAlgn="base" latinLnBrk="0" hangingPunct="0">
              <a:lnSpc>
                <a:spcPct val="100000"/>
              </a:lnSpc>
              <a:spcBef>
                <a:spcPct val="0"/>
              </a:spcBef>
              <a:spcAft>
                <a:spcPts val="30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rPr>
              <a:t>Ages 11-14 (Middle grade students)</a:t>
            </a:r>
            <a:endParaRPr kumimoji="0" lang="en-US" altLang="en-US" sz="12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ts val="30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IBM Plex Sans Light" panose="020B0403050000000000" pitchFamily="34" charset="0"/>
                <a:ea typeface="Helvetica" panose="020B0604020202020204" pitchFamily="34" charset="0"/>
                <a:cs typeface="Helvetica" panose="020B0604020202020204" pitchFamily="34" charset="0"/>
              </a:rPr>
              <a:t>Ages 14-19 (Secondary/high school students)</a:t>
            </a:r>
            <a:endParaRPr kumimoji="0" lang="en-US" altLang="en-US" sz="1200" b="0" i="0" u="none" strike="noStrike" cap="none" normalizeH="0" baseline="0" dirty="0">
              <a:ln>
                <a:noFill/>
              </a:ln>
              <a:solidFill>
                <a:schemeClr val="tx1"/>
              </a:solidFill>
              <a:effectLst/>
              <a:latin typeface="IBM Plex Sans Medium" panose="020B0703050000000000" pitchFamily="34" charset="0"/>
              <a:ea typeface="Yu Gothic Light" panose="020B0604020202020204" pitchFamily="34" charset="-128"/>
            </a:endParaRPr>
          </a:p>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200" b="0" i="0" u="none" strike="noStrike" cap="none" normalizeH="0" baseline="0" dirty="0">
                <a:ln>
                  <a:noFill/>
                </a:ln>
                <a:solidFill>
                  <a:schemeClr val="tx1"/>
                </a:solidFill>
                <a:effectLst/>
                <a:latin typeface="IBM Plex Sans Medium" panose="020B0703050000000000" pitchFamily="34" charset="0"/>
                <a:ea typeface="Yu Gothic Light" panose="020B0604020202020204" pitchFamily="34" charset="-128"/>
              </a:rPr>
              <a:t>What’s the Goal of this Activity Kit?</a:t>
            </a:r>
          </a:p>
          <a:p>
            <a:pPr marL="171450" marR="0" lvl="0" indent="-171450" algn="l" defTabSz="914400" rtl="0" eaLnBrk="0" fontAlgn="base" latinLnBrk="0" hangingPunct="0">
              <a:lnSpc>
                <a:spcPct val="100000"/>
              </a:lnSpc>
              <a:spcBef>
                <a:spcPct val="0"/>
              </a:spcBef>
              <a:spcAft>
                <a:spcPts val="30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IBM Plex Sans Light" panose="020B0403050000000000" pitchFamily="34" charset="0"/>
                <a:ea typeface="Helvetica" panose="020B0604020202020204" pitchFamily="34" charset="0"/>
                <a:cs typeface="Helvetica" panose="020B0604020202020204" pitchFamily="34" charset="0"/>
              </a:rPr>
              <a:t>Introduce cognitive technologies and programming.  </a:t>
            </a:r>
            <a:endParaRPr kumimoji="0" lang="en-US" altLang="en-US" sz="12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ts val="30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IBM Plex Sans Light" panose="020B0403050000000000" pitchFamily="34" charset="0"/>
                <a:ea typeface="Helvetica" panose="020B0604020202020204" pitchFamily="34" charset="0"/>
                <a:cs typeface="Helvetica" panose="020B0604020202020204" pitchFamily="34" charset="0"/>
              </a:rPr>
              <a:t>Explore “embedded cognition” – everyday objects that use AI to interact with us.</a:t>
            </a:r>
            <a:endParaRPr kumimoji="0" lang="en-US" altLang="en-US" sz="1200" b="0" i="0" u="none" strike="noStrike" cap="none" normalizeH="0" baseline="0" dirty="0">
              <a:ln>
                <a:noFill/>
              </a:ln>
              <a:solidFill>
                <a:schemeClr val="tx1"/>
              </a:solidFill>
              <a:effectLst/>
              <a:latin typeface="IBM Plex Sans Medium" panose="020B0703050000000000" pitchFamily="34" charset="0"/>
              <a:ea typeface="Yu Gothic Light" panose="020B0604020202020204" pitchFamily="34" charset="-128"/>
            </a:endParaRPr>
          </a:p>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200" b="0" i="0" u="none" strike="noStrike" cap="none" normalizeH="0" baseline="0" dirty="0">
                <a:ln>
                  <a:noFill/>
                </a:ln>
                <a:solidFill>
                  <a:schemeClr val="tx1"/>
                </a:solidFill>
                <a:effectLst/>
                <a:latin typeface="IBM Plex Sans Medium" panose="020B0703050000000000" pitchFamily="34" charset="0"/>
                <a:ea typeface="Yu Gothic Light" panose="020B0604020202020204" pitchFamily="34" charset="-128"/>
              </a:rPr>
              <a:t>Why is this Topic Important?</a:t>
            </a:r>
          </a:p>
          <a:p>
            <a:pPr marL="171450" indent="-171450" defTabSz="914400">
              <a:spcAft>
                <a:spcPts val="300"/>
              </a:spcAft>
              <a:buFont typeface="Arial" panose="020B0604020202020204" pitchFamily="34" charset="0"/>
              <a:buChar char="•"/>
            </a:pPr>
            <a:r>
              <a:rPr lang="en-US" altLang="en-US" sz="1200" dirty="0">
                <a:latin typeface="IBM Plex Sans Light" panose="020B0403050000000000" pitchFamily="34" charset="0"/>
                <a:cs typeface="Times New Roman" panose="02020603050405020304" pitchFamily="18" charset="0"/>
              </a:rPr>
              <a:t>The technologies introduced through this activity have a growing impact in our world.</a:t>
            </a:r>
          </a:p>
          <a:p>
            <a:pPr marL="171450" indent="-171450" defTabSz="914400">
              <a:spcAft>
                <a:spcPts val="300"/>
              </a:spcAft>
              <a:buFont typeface="Arial" panose="020B0604020202020204" pitchFamily="34" charset="0"/>
              <a:buChar char="•"/>
            </a:pPr>
            <a:r>
              <a:rPr lang="en-US" altLang="en-US" sz="1200" dirty="0">
                <a:latin typeface="IBM Plex Sans Light" panose="020B0403050000000000" pitchFamily="34" charset="0"/>
                <a:cs typeface="Times New Roman" panose="02020603050405020304" pitchFamily="18" charset="0"/>
              </a:rPr>
              <a:t>A fun, creative, hands-on project is an ideal way to stimulate students’ interest in STEM topics.</a:t>
            </a:r>
          </a:p>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200" b="0" i="0" u="none" strike="noStrike" cap="none" normalizeH="0" baseline="0" dirty="0">
                <a:ln>
                  <a:noFill/>
                </a:ln>
                <a:solidFill>
                  <a:schemeClr val="tx1"/>
                </a:solidFill>
                <a:effectLst/>
                <a:latin typeface="IBM Plex Sans Medium" panose="020B0703050000000000" pitchFamily="34" charset="0"/>
                <a:ea typeface="Yu Gothic Light" panose="020B0604020202020204" pitchFamily="34" charset="-128"/>
              </a:rPr>
              <a:t>What do I Need to Know about this Topic?</a:t>
            </a:r>
          </a:p>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rPr>
              <a:t>Volunteers should be comfortable with technical projects, and experience with Raspberry Pi and/or Swift is ideal. Additional involved technologies could be Node.js, Node-Red…</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ts val="300"/>
              </a:spcAft>
              <a:buClrTx/>
              <a:buSzTx/>
              <a:tabLst/>
            </a:pPr>
            <a:r>
              <a:rPr kumimoji="0" lang="en-US" altLang="en-US" sz="1200" b="0" i="0" u="none" strike="noStrike" cap="none" normalizeH="0" baseline="0" dirty="0">
                <a:ln>
                  <a:noFill/>
                </a:ln>
                <a:solidFill>
                  <a:schemeClr val="tx1"/>
                </a:solidFill>
                <a:effectLst/>
                <a:latin typeface="IBM Plex Sans Medium" panose="020B0703050000000000" pitchFamily="34" charset="0"/>
                <a:ea typeface="Yu Gothic Light" panose="020B0604020202020204" pitchFamily="34" charset="-128"/>
              </a:rPr>
              <a:t>What’s the Commitment? </a:t>
            </a:r>
            <a:r>
              <a:rPr kumimoji="0" lang="en-US" altLang="en-US" sz="1200" b="0" i="0" u="none" strike="noStrike" cap="none" normalizeH="0" baseline="0" dirty="0">
                <a:ln>
                  <a:noFill/>
                </a:ln>
                <a:solidFill>
                  <a:schemeClr val="tx1"/>
                </a:solidFill>
                <a:effectLst/>
                <a:latin typeface="IBM Plex Sans Light" panose="020B0403050000000000" pitchFamily="34" charset="0"/>
                <a:ea typeface="Calibri" panose="020F0502020204030204" pitchFamily="34" charset="0"/>
                <a:cs typeface="Times New Roman" panose="02020603050405020304" pitchFamily="18" charset="0"/>
              </a:rPr>
              <a:t>Building a physical TJBot requires the purchase of a kit (where available) or separate components.</a:t>
            </a:r>
            <a:endParaRPr kumimoji="0" lang="en-US" altLang="en-US" sz="1200" b="0" i="0" u="none" strike="noStrike" cap="none" normalizeH="0" baseline="0" dirty="0">
              <a:ln>
                <a:noFill/>
              </a:ln>
              <a:solidFill>
                <a:schemeClr val="tx1"/>
              </a:solidFill>
              <a:effectLst/>
            </a:endParaRPr>
          </a:p>
          <a:p>
            <a:pPr defTabSz="914400">
              <a:tabLst>
                <a:tab pos="-457200" algn="l"/>
                <a:tab pos="457200" algn="l"/>
                <a:tab pos="914400" algn="l"/>
                <a:tab pos="1371600" algn="l"/>
                <a:tab pos="1828800" algn="l"/>
                <a:tab pos="2286000" algn="l"/>
                <a:tab pos="2743200" algn="l"/>
              </a:tabLst>
            </a:pPr>
            <a:r>
              <a:rPr lang="en-US" altLang="en-US" sz="1200" dirty="0">
                <a:latin typeface="IBM Plex Sans Medium" panose="020B0703050000000000" pitchFamily="34" charset="0"/>
                <a:ea typeface="Yu Gothic Light" panose="020B0604020202020204" pitchFamily="34" charset="-128"/>
              </a:rPr>
              <a:t>Helpful Checklist:</a:t>
            </a:r>
          </a:p>
          <a:p>
            <a:pPr marL="228600" lvl="0" indent="-228600" defTabSz="914400">
              <a:buFont typeface="+mj-lt"/>
              <a:buAutoNum type="arabicPeriod"/>
              <a:tabLst>
                <a:tab pos="-457200" algn="l"/>
                <a:tab pos="457200" algn="l"/>
                <a:tab pos="914400" algn="l"/>
                <a:tab pos="1371600" algn="l"/>
                <a:tab pos="1828800" algn="l"/>
                <a:tab pos="2286000" algn="l"/>
                <a:tab pos="2743200" algn="l"/>
              </a:tabLst>
            </a:pP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Is your activity based upon physical or virtual TJBot? If virtual, skip everything, but keep in mind that you’ll get minor impact.</a:t>
            </a:r>
          </a:p>
          <a:p>
            <a:pPr marL="228600" lvl="0" indent="-228600" defTabSz="914400">
              <a:buFont typeface="+mj-lt"/>
              <a:buAutoNum type="arabicPeriod"/>
              <a:tabLst>
                <a:tab pos="-457200" algn="l"/>
                <a:tab pos="457200" algn="l"/>
                <a:tab pos="914400" algn="l"/>
                <a:tab pos="1371600" algn="l"/>
                <a:tab pos="1828800" algn="l"/>
                <a:tab pos="2286000" algn="l"/>
                <a:tab pos="2743200" algn="l"/>
              </a:tabLst>
            </a:pP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Do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you</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have</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enough</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time to </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acquire and test TJ Bot (and Raspberry Pi) components?</a:t>
            </a:r>
          </a:p>
          <a:p>
            <a:pPr marL="228600" lvl="0" indent="-228600" defTabSz="914400">
              <a:buFont typeface="+mj-lt"/>
              <a:buAutoNum type="arabicPeriod"/>
              <a:tabLst>
                <a:tab pos="-457200" algn="l"/>
                <a:tab pos="457200" algn="l"/>
                <a:tab pos="914400" algn="l"/>
                <a:tab pos="1371600" algn="l"/>
                <a:tab pos="1828800" algn="l"/>
                <a:tab pos="2286000" algn="l"/>
                <a:tab pos="2743200" algn="l"/>
              </a:tabLst>
            </a:pP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TJBot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clothes</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3D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print</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laser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cut</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or self made?</a:t>
            </a:r>
          </a:p>
          <a:p>
            <a:pPr marL="228600" lvl="0" indent="-228600" defTabSz="914400">
              <a:buFont typeface="+mj-lt"/>
              <a:buAutoNum type="arabicPeriod"/>
              <a:tabLst>
                <a:tab pos="-457200" algn="l"/>
                <a:tab pos="457200" algn="l"/>
                <a:tab pos="914400" algn="l"/>
                <a:tab pos="1371600" algn="l"/>
                <a:tab pos="1828800" algn="l"/>
                <a:tab pos="2286000" algn="l"/>
                <a:tab pos="2743200" algn="l"/>
              </a:tabLst>
            </a:pP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Is</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it</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a standard TJBot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activity</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or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you</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leave</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room to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expand</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/integrate/</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modify</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a:t>
            </a:r>
            <a:r>
              <a:rPr lang="it-IT" altLang="en-US" sz="1200" dirty="0" err="1">
                <a:latin typeface="IBM Plex Sans Light" panose="020B0403050000000000" pitchFamily="34" charset="0"/>
                <a:ea typeface="Calibri" panose="020F0502020204030204" pitchFamily="34" charset="0"/>
                <a:cs typeface="Times New Roman" panose="02020603050405020304" pitchFamily="18" charset="0"/>
              </a:rPr>
              <a:t>current</a:t>
            </a:r>
            <a:r>
              <a:rPr lang="it-IT" altLang="en-US" sz="1200" dirty="0">
                <a:latin typeface="IBM Plex Sans Light" panose="020B0403050000000000" pitchFamily="34" charset="0"/>
                <a:ea typeface="Calibri" panose="020F0502020204030204" pitchFamily="34" charset="0"/>
                <a:cs typeface="Times New Roman" panose="02020603050405020304" pitchFamily="18" charset="0"/>
              </a:rPr>
              <a:t> TJBot</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 architecture?</a:t>
            </a:r>
          </a:p>
          <a:p>
            <a:pPr lvl="0" defTabSz="914400">
              <a:tabLst>
                <a:tab pos="-457200" algn="l"/>
                <a:tab pos="457200" algn="l"/>
                <a:tab pos="914400" algn="l"/>
                <a:tab pos="1371600" algn="l"/>
                <a:tab pos="1828800" algn="l"/>
                <a:tab pos="2286000" algn="l"/>
                <a:tab pos="2743200" algn="l"/>
              </a:tabLst>
            </a:pPr>
            <a:r>
              <a:rPr lang="en-US" altLang="en-US" sz="1200" dirty="0">
                <a:latin typeface="IBM Plex Sans Medium" panose="020B0703050000000000" pitchFamily="34" charset="0"/>
                <a:ea typeface="Yu Gothic Light" panose="020B0604020202020204" pitchFamily="34" charset="-128"/>
              </a:rPr>
              <a:t>Resources:</a:t>
            </a:r>
          </a:p>
          <a:p>
            <a:pPr marL="171450" lvl="0" indent="-171450" defTabSz="914400">
              <a:buFont typeface="Arial" panose="020B0604020202020204" pitchFamily="34" charset="0"/>
              <a:buChar char="•"/>
              <a:tabLst>
                <a:tab pos="-457200" algn="l"/>
                <a:tab pos="457200" algn="l"/>
                <a:tab pos="914400" algn="l"/>
                <a:tab pos="1371600" algn="l"/>
                <a:tab pos="1828800" algn="l"/>
                <a:tab pos="2286000" algn="l"/>
                <a:tab pos="2743200" algn="l"/>
              </a:tabLst>
            </a:pP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You might find the #</a:t>
            </a:r>
            <a:r>
              <a:rPr lang="en-US" altLang="en-US" sz="1200" dirty="0" err="1">
                <a:latin typeface="IBM Plex Sans Light" panose="020B0403050000000000" pitchFamily="34" charset="0"/>
                <a:ea typeface="Calibri" panose="020F0502020204030204" pitchFamily="34" charset="0"/>
                <a:cs typeface="Times New Roman" panose="02020603050405020304" pitchFamily="18" charset="0"/>
              </a:rPr>
              <a:t>tjbot</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 Slack channel at IBM very helpful </a:t>
            </a:r>
            <a:endParaRPr lang="en-US" altLang="en-US" sz="1200" dirty="0">
              <a:latin typeface="IBM Plex Sans Medium" panose="020B0703050000000000" pitchFamily="34" charset="0"/>
              <a:ea typeface="Yu Gothic Light" panose="020B0604020202020204" pitchFamily="34" charset="-128"/>
            </a:endParaRPr>
          </a:p>
          <a:p>
            <a:pPr marL="171450" lvl="0" indent="-171450" defTabSz="914400">
              <a:buFont typeface="Arial" panose="020B0604020202020204" pitchFamily="34" charset="0"/>
              <a:buChar char="•"/>
              <a:tabLst>
                <a:tab pos="-457200" algn="l"/>
                <a:tab pos="457200" algn="l"/>
                <a:tab pos="914400" algn="l"/>
                <a:tab pos="1371600" algn="l"/>
                <a:tab pos="1828800" algn="l"/>
                <a:tab pos="2286000" algn="l"/>
                <a:tab pos="2743200" algn="l"/>
              </a:tabLst>
            </a:pP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The original blog post introducing TJBot, by Maryam </a:t>
            </a:r>
            <a:r>
              <a:rPr lang="en-US" altLang="en-US" sz="1200" dirty="0" err="1">
                <a:latin typeface="IBM Plex Sans Light" panose="020B0403050000000000" pitchFamily="34" charset="0"/>
                <a:ea typeface="Calibri" panose="020F0502020204030204" pitchFamily="34" charset="0"/>
                <a:cs typeface="Times New Roman" panose="02020603050405020304" pitchFamily="18" charset="0"/>
              </a:rPr>
              <a:t>Ashoori</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 </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hlinkClick r:id="rId5"/>
              </a:rPr>
              <a:t>ibm.com/blogs/research/2016/11/calling-makers-meet-</a:t>
            </a:r>
            <a:r>
              <a:rPr lang="en-US" altLang="en-US" sz="1200" dirty="0" err="1">
                <a:latin typeface="IBM Plex Sans Light" panose="020B0403050000000000" pitchFamily="34" charset="0"/>
                <a:ea typeface="Calibri" panose="020F0502020204030204" pitchFamily="34" charset="0"/>
                <a:cs typeface="Times New Roman" panose="02020603050405020304" pitchFamily="18" charset="0"/>
                <a:hlinkClick r:id="rId5"/>
              </a:rPr>
              <a:t>tj</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hlinkClick r:id="rId5"/>
              </a:rPr>
              <a:t>-bot/</a:t>
            </a:r>
            <a:endParaRPr lang="en-US" altLang="en-US" sz="1200" dirty="0">
              <a:latin typeface="IBM Plex Sans Light" panose="020B0403050000000000" pitchFamily="34" charset="0"/>
              <a:ea typeface="Calibri" panose="020F0502020204030204" pitchFamily="34" charset="0"/>
              <a:cs typeface="Times New Roman" panose="02020603050405020304" pitchFamily="18" charset="0"/>
            </a:endParaRPr>
          </a:p>
          <a:p>
            <a:pPr marL="171450" lvl="0" indent="-171450" defTabSz="914400">
              <a:buFont typeface="Arial" panose="020B0604020202020204" pitchFamily="34" charset="0"/>
              <a:buChar char="•"/>
              <a:tabLst>
                <a:tab pos="-457200" algn="l"/>
                <a:tab pos="457200" algn="l"/>
                <a:tab pos="914400" algn="l"/>
                <a:tab pos="1371600" algn="l"/>
                <a:tab pos="1828800" algn="l"/>
                <a:tab pos="2286000" algn="l"/>
                <a:tab pos="2743200" algn="l"/>
              </a:tabLst>
            </a:pP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TJ Bot video tutorial by a young student user Tanmay </a:t>
            </a:r>
            <a:r>
              <a:rPr lang="en-US" altLang="en-US" sz="1200" dirty="0" err="1">
                <a:latin typeface="IBM Plex Sans Light" panose="020B0403050000000000" pitchFamily="34" charset="0"/>
                <a:ea typeface="Calibri" panose="020F0502020204030204" pitchFamily="34" charset="0"/>
                <a:cs typeface="Times New Roman" panose="02020603050405020304" pitchFamily="18" charset="0"/>
              </a:rPr>
              <a:t>Bakshi</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 IoT: Discussing Watson IoT using the TJ Bot with my mentor, John Cohn! </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hlinkClick r:id="rId6"/>
              </a:rPr>
              <a:t>https://yourlearning.w3bmix.ibm.com/#activity/URL-1502910233556</a:t>
            </a:r>
            <a:endParaRPr lang="en-US" altLang="en-US" sz="1200" dirty="0"/>
          </a:p>
          <a:p>
            <a:pPr marL="171450" lvl="0" indent="-171450" defTabSz="914400">
              <a:buFont typeface="Arial" panose="020B0604020202020204" pitchFamily="34" charset="0"/>
              <a:buChar char="•"/>
              <a:tabLst>
                <a:tab pos="-457200" algn="l"/>
                <a:tab pos="457200" algn="l"/>
                <a:tab pos="914400" algn="l"/>
                <a:tab pos="1371600" algn="l"/>
                <a:tab pos="1828800" algn="l"/>
                <a:tab pos="2286000" algn="l"/>
                <a:tab pos="2743200" algn="l"/>
              </a:tabLst>
            </a:pP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You may contact the IBM team at </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hlinkClick r:id="rId7"/>
              </a:rPr>
              <a:t>tjbot@us.ibm.com</a:t>
            </a:r>
            <a:r>
              <a:rPr lang="en-US" altLang="en-US" sz="1200" dirty="0">
                <a:latin typeface="IBM Plex Sans Light" panose="020B0403050000000000" pitchFamily="34" charset="0"/>
                <a:ea typeface="Calibri" panose="020F0502020204030204" pitchFamily="34" charset="0"/>
                <a:cs typeface="Times New Roman" panose="02020603050405020304" pitchFamily="18" charset="0"/>
              </a:rPr>
              <a:t> with any questions about this project.</a:t>
            </a:r>
            <a:endParaRPr lang="en-US" altLang="en-US" sz="1200" dirty="0"/>
          </a:p>
        </p:txBody>
      </p:sp>
      <p:pic>
        <p:nvPicPr>
          <p:cNvPr id="10" name="Picture 9">
            <a:extLst>
              <a:ext uri="{FF2B5EF4-FFF2-40B4-BE49-F238E27FC236}">
                <a16:creationId xmlns:a16="http://schemas.microsoft.com/office/drawing/2014/main" id="{BA0A84A6-0D18-48C4-AEDC-321167E0934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1543" y="1743794"/>
            <a:ext cx="2002531" cy="2218871"/>
          </a:xfrm>
          <a:prstGeom prst="rect">
            <a:avLst/>
          </a:prstGeom>
        </p:spPr>
      </p:pic>
      <p:sp>
        <p:nvSpPr>
          <p:cNvPr id="8" name="Not Equal 7">
            <a:extLst>
              <a:ext uri="{FF2B5EF4-FFF2-40B4-BE49-F238E27FC236}">
                <a16:creationId xmlns:a16="http://schemas.microsoft.com/office/drawing/2014/main" id="{255AC897-3FBC-4BB0-8B94-FD1840D297B6}"/>
              </a:ext>
            </a:extLst>
          </p:cNvPr>
          <p:cNvSpPr/>
          <p:nvPr/>
        </p:nvSpPr>
        <p:spPr>
          <a:xfrm>
            <a:off x="8814866" y="898966"/>
            <a:ext cx="331006" cy="223575"/>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3338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888141"/>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Look at TJBot test.servo.js program</a:t>
            </a:r>
            <a:endParaRPr lang="en-GB" sz="2800" spc="-1" dirty="0">
              <a:solidFill>
                <a:srgbClr val="000000"/>
              </a:solidFill>
              <a:uFill>
                <a:solidFill>
                  <a:srgbClr val="FFFFFF"/>
                </a:solidFill>
              </a:uFill>
              <a:latin typeface="IBM Plex Sans SemiBold"/>
              <a:ea typeface="Andale Mono"/>
              <a:cs typeface="IBM Plex Sans SemiBold"/>
            </a:endParaRPr>
          </a:p>
        </p:txBody>
      </p:sp>
      <p:pic>
        <p:nvPicPr>
          <p:cNvPr id="7" name="Picture 6">
            <a:hlinkClick r:id="rId3"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5" name="Rectangle 4">
            <a:extLst>
              <a:ext uri="{FF2B5EF4-FFF2-40B4-BE49-F238E27FC236}">
                <a16:creationId xmlns:a16="http://schemas.microsoft.com/office/drawing/2014/main" id="{A1FA1A37-C188-43B6-8984-D15E1FD9044D}"/>
              </a:ext>
            </a:extLst>
          </p:cNvPr>
          <p:cNvSpPr/>
          <p:nvPr/>
        </p:nvSpPr>
        <p:spPr>
          <a:xfrm>
            <a:off x="147681" y="1626826"/>
            <a:ext cx="8772799" cy="440120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a:spAutoFit/>
          </a:bodyPr>
          <a:lstStyle/>
          <a:p>
            <a:r>
              <a:rPr lang="en-GB" sz="1400" dirty="0">
                <a:latin typeface="Courier New" panose="02070309020205020404" pitchFamily="49" charset="0"/>
                <a:cs typeface="Courier New" panose="02070309020205020404" pitchFamily="49" charset="0"/>
              </a:rPr>
              <a:t>'use strict';</a:t>
            </a:r>
          </a:p>
          <a:p>
            <a:r>
              <a:rPr lang="en-GB" sz="1400" dirty="0" err="1">
                <a:latin typeface="Courier New" panose="02070309020205020404" pitchFamily="49" charset="0"/>
                <a:cs typeface="Courier New" panose="02070309020205020404" pitchFamily="49" charset="0"/>
              </a:rPr>
              <a:t>const</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rl</a:t>
            </a:r>
            <a:r>
              <a:rPr lang="en-GB" sz="1400" dirty="0">
                <a:latin typeface="Courier New" panose="02070309020205020404" pitchFamily="49" charset="0"/>
                <a:cs typeface="Courier New" panose="02070309020205020404" pitchFamily="49" charset="0"/>
              </a:rPr>
              <a:t> = require('</a:t>
            </a:r>
            <a:r>
              <a:rPr lang="en-GB" sz="1400" dirty="0" err="1">
                <a:latin typeface="Courier New" panose="02070309020205020404" pitchFamily="49" charset="0"/>
                <a:cs typeface="Courier New" panose="02070309020205020404" pitchFamily="49" charset="0"/>
              </a:rPr>
              <a:t>readline</a:t>
            </a:r>
            <a:r>
              <a:rPr lang="en-GB" sz="1400" dirty="0">
                <a:latin typeface="Courier New" panose="02070309020205020404" pitchFamily="49" charset="0"/>
                <a:cs typeface="Courier New" panose="02070309020205020404" pitchFamily="49" charset="0"/>
              </a:rPr>
              <a:t>-sync');</a:t>
            </a:r>
          </a:p>
          <a:p>
            <a:r>
              <a:rPr lang="en-GB" sz="1400" b="1" dirty="0" err="1">
                <a:latin typeface="Courier New" panose="02070309020205020404" pitchFamily="49" charset="0"/>
                <a:cs typeface="Courier New" panose="02070309020205020404" pitchFamily="49" charset="0"/>
              </a:rPr>
              <a:t>const</a:t>
            </a:r>
            <a:r>
              <a:rPr lang="en-GB" sz="1400" b="1" dirty="0">
                <a:latin typeface="Courier New" panose="02070309020205020404" pitchFamily="49" charset="0"/>
                <a:cs typeface="Courier New" panose="02070309020205020404" pitchFamily="49" charset="0"/>
              </a:rPr>
              <a:t> TJBot = require('</a:t>
            </a:r>
            <a:r>
              <a:rPr lang="en-GB" sz="1400" b="1" dirty="0" err="1">
                <a:latin typeface="Courier New" panose="02070309020205020404" pitchFamily="49" charset="0"/>
                <a:cs typeface="Courier New" panose="02070309020205020404" pitchFamily="49" charset="0"/>
              </a:rPr>
              <a:t>tjbot</a:t>
            </a:r>
            <a:r>
              <a:rPr lang="en-GB" sz="1400" b="1" dirty="0">
                <a:latin typeface="Courier New" panose="02070309020205020404" pitchFamily="49" charset="0"/>
                <a:cs typeface="Courier New" panose="02070309020205020404" pitchFamily="49" charset="0"/>
              </a:rPr>
              <a:t>');</a:t>
            </a:r>
          </a:p>
          <a:p>
            <a:r>
              <a:rPr lang="en-GB" sz="1400" b="1" dirty="0" err="1">
                <a:latin typeface="Courier New" panose="02070309020205020404" pitchFamily="49" charset="0"/>
                <a:cs typeface="Courier New" panose="02070309020205020404" pitchFamily="49" charset="0"/>
              </a:rPr>
              <a:t>var</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tj</a:t>
            </a:r>
            <a:r>
              <a:rPr lang="en-GB" sz="1400" b="1" dirty="0">
                <a:latin typeface="Courier New" panose="02070309020205020404" pitchFamily="49" charset="0"/>
                <a:cs typeface="Courier New" panose="02070309020205020404" pitchFamily="49" charset="0"/>
              </a:rPr>
              <a:t> = new TJBot(['servo'], {log: {level: 'debug'}}, {});</a:t>
            </a:r>
          </a:p>
          <a:p>
            <a:r>
              <a:rPr lang="en-GB" sz="1400" b="1" dirty="0" err="1">
                <a:latin typeface="Courier New" panose="02070309020205020404" pitchFamily="49" charset="0"/>
                <a:cs typeface="Courier New" panose="02070309020205020404" pitchFamily="49" charset="0"/>
              </a:rPr>
              <a:t>tj.armBack</a:t>
            </a:r>
            <a:r>
              <a:rPr lang="en-GB" sz="1400" b="1" dirty="0">
                <a:latin typeface="Courier New" panose="02070309020205020404" pitchFamily="49" charset="0"/>
                <a:cs typeface="Courier New" panose="02070309020205020404" pitchFamily="49" charset="0"/>
              </a:rPr>
              <a:t>();</a:t>
            </a:r>
          </a:p>
          <a:p>
            <a:r>
              <a:rPr lang="en-GB" sz="1400" dirty="0" err="1">
                <a:latin typeface="Courier New" panose="02070309020205020404" pitchFamily="49" charset="0"/>
                <a:cs typeface="Courier New" panose="02070309020205020404" pitchFamily="49" charset="0"/>
              </a:rPr>
              <a:t>var</a:t>
            </a:r>
            <a:r>
              <a:rPr lang="en-GB" sz="1400" dirty="0">
                <a:latin typeface="Courier New" panose="02070309020205020404" pitchFamily="49" charset="0"/>
                <a:cs typeface="Courier New" panose="02070309020205020404" pitchFamily="49" charset="0"/>
              </a:rPr>
              <a:t> answer = </a:t>
            </a:r>
            <a:r>
              <a:rPr lang="en-GB" sz="1400" dirty="0" err="1">
                <a:latin typeface="Courier New" panose="02070309020205020404" pitchFamily="49" charset="0"/>
                <a:cs typeface="Courier New" panose="02070309020205020404" pitchFamily="49" charset="0"/>
              </a:rPr>
              <a:t>rl.question</a:t>
            </a:r>
            <a:r>
              <a:rPr lang="en-GB" sz="1400" dirty="0">
                <a:latin typeface="Courier New" panose="02070309020205020404" pitchFamily="49" charset="0"/>
                <a:cs typeface="Courier New" panose="02070309020205020404" pitchFamily="49" charset="0"/>
              </a:rPr>
              <a:t>('Is TJBot\'s arm in the BACKWARD position? Y/N &gt; ');</a:t>
            </a:r>
          </a:p>
          <a:p>
            <a:r>
              <a:rPr lang="en-GB" sz="1400" dirty="0">
                <a:latin typeface="Courier New" panose="02070309020205020404" pitchFamily="49" charset="0"/>
                <a:cs typeface="Courier New" panose="02070309020205020404" pitchFamily="49" charset="0"/>
              </a:rPr>
              <a:t>if (</a:t>
            </a:r>
            <a:r>
              <a:rPr lang="en-GB" sz="1400" dirty="0" err="1">
                <a:latin typeface="Courier New" panose="02070309020205020404" pitchFamily="49" charset="0"/>
                <a:cs typeface="Courier New" panose="02070309020205020404" pitchFamily="49" charset="0"/>
              </a:rPr>
              <a:t>answer.toLowerCase</a:t>
            </a:r>
            <a:r>
              <a:rPr lang="en-GB" sz="1400" dirty="0">
                <a:latin typeface="Courier New" panose="02070309020205020404" pitchFamily="49" charset="0"/>
                <a:cs typeface="Courier New" panose="02070309020205020404" pitchFamily="49" charset="0"/>
              </a:rPr>
              <a:t>() != 'y’) {throw new Error('expected arm to be in backward position, please check servo wiring.');}</a:t>
            </a:r>
          </a:p>
          <a:p>
            <a:r>
              <a:rPr lang="en-GB" sz="1400" b="1" dirty="0" err="1">
                <a:latin typeface="Courier New" panose="02070309020205020404" pitchFamily="49" charset="0"/>
                <a:cs typeface="Courier New" panose="02070309020205020404" pitchFamily="49" charset="0"/>
              </a:rPr>
              <a:t>tj.raiseArm</a:t>
            </a:r>
            <a:r>
              <a:rPr lang="en-GB" sz="1400" b="1"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answer = </a:t>
            </a:r>
            <a:r>
              <a:rPr lang="en-GB" sz="1400" dirty="0" err="1">
                <a:latin typeface="Courier New" panose="02070309020205020404" pitchFamily="49" charset="0"/>
                <a:cs typeface="Courier New" panose="02070309020205020404" pitchFamily="49" charset="0"/>
              </a:rPr>
              <a:t>rl.question</a:t>
            </a:r>
            <a:r>
              <a:rPr lang="en-GB" sz="1400" dirty="0">
                <a:latin typeface="Courier New" panose="02070309020205020404" pitchFamily="49" charset="0"/>
                <a:cs typeface="Courier New" panose="02070309020205020404" pitchFamily="49" charset="0"/>
              </a:rPr>
              <a:t>('Is TJBot\'s arm in the RAISED position? Y/N &gt; ');</a:t>
            </a:r>
          </a:p>
          <a:p>
            <a:r>
              <a:rPr lang="en-GB" sz="1400" dirty="0">
                <a:latin typeface="Courier New" panose="02070309020205020404" pitchFamily="49" charset="0"/>
                <a:cs typeface="Courier New" panose="02070309020205020404" pitchFamily="49" charset="0"/>
              </a:rPr>
              <a:t>if (</a:t>
            </a:r>
            <a:r>
              <a:rPr lang="en-GB" sz="1400" dirty="0" err="1">
                <a:latin typeface="Courier New" panose="02070309020205020404" pitchFamily="49" charset="0"/>
                <a:cs typeface="Courier New" panose="02070309020205020404" pitchFamily="49" charset="0"/>
              </a:rPr>
              <a:t>answer.toLowerCase</a:t>
            </a:r>
            <a:r>
              <a:rPr lang="en-GB" sz="1400" dirty="0">
                <a:latin typeface="Courier New" panose="02070309020205020404" pitchFamily="49" charset="0"/>
                <a:cs typeface="Courier New" panose="02070309020205020404" pitchFamily="49" charset="0"/>
              </a:rPr>
              <a:t>() != 'y') {throw new Error('expected arm to be in raised position, please check servo wiring.');}</a:t>
            </a:r>
          </a:p>
          <a:p>
            <a:r>
              <a:rPr lang="en-GB" sz="1400" b="1" dirty="0" err="1">
                <a:latin typeface="Courier New" panose="02070309020205020404" pitchFamily="49" charset="0"/>
                <a:cs typeface="Courier New" panose="02070309020205020404" pitchFamily="49" charset="0"/>
              </a:rPr>
              <a:t>tj.lowerArm</a:t>
            </a:r>
            <a:r>
              <a:rPr lang="en-GB" sz="1400" b="1"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answer = </a:t>
            </a:r>
            <a:r>
              <a:rPr lang="en-GB" sz="1400" dirty="0" err="1">
                <a:latin typeface="Courier New" panose="02070309020205020404" pitchFamily="49" charset="0"/>
                <a:cs typeface="Courier New" panose="02070309020205020404" pitchFamily="49" charset="0"/>
              </a:rPr>
              <a:t>rl.question</a:t>
            </a:r>
            <a:r>
              <a:rPr lang="en-GB" sz="1400" dirty="0">
                <a:latin typeface="Courier New" panose="02070309020205020404" pitchFamily="49" charset="0"/>
                <a:cs typeface="Courier New" panose="02070309020205020404" pitchFamily="49" charset="0"/>
              </a:rPr>
              <a:t>('Is TJBot\'s arm in the LOWERED position? Y/N &gt; ');</a:t>
            </a:r>
          </a:p>
          <a:p>
            <a:r>
              <a:rPr lang="en-GB" sz="1400" dirty="0">
                <a:latin typeface="Courier New" panose="02070309020205020404" pitchFamily="49" charset="0"/>
                <a:cs typeface="Courier New" panose="02070309020205020404" pitchFamily="49" charset="0"/>
              </a:rPr>
              <a:t>if (</a:t>
            </a:r>
            <a:r>
              <a:rPr lang="en-GB" sz="1400" dirty="0" err="1">
                <a:latin typeface="Courier New" panose="02070309020205020404" pitchFamily="49" charset="0"/>
                <a:cs typeface="Courier New" panose="02070309020205020404" pitchFamily="49" charset="0"/>
              </a:rPr>
              <a:t>answer.toLowerCase</a:t>
            </a:r>
            <a:r>
              <a:rPr lang="en-GB" sz="1400" dirty="0">
                <a:latin typeface="Courier New" panose="02070309020205020404" pitchFamily="49" charset="0"/>
                <a:cs typeface="Courier New" panose="02070309020205020404" pitchFamily="49" charset="0"/>
              </a:rPr>
              <a:t>() != 'y') {throw new Error('expected arm to be in lowered position, please check servo wiring.');}</a:t>
            </a:r>
          </a:p>
          <a:p>
            <a:r>
              <a:rPr lang="en-GB" sz="1400" b="1" dirty="0" err="1">
                <a:latin typeface="Courier New" panose="02070309020205020404" pitchFamily="49" charset="0"/>
                <a:cs typeface="Courier New" panose="02070309020205020404" pitchFamily="49" charset="0"/>
              </a:rPr>
              <a:t>tj.wave</a:t>
            </a:r>
            <a:r>
              <a:rPr lang="en-GB" sz="1400" b="1"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answer = </a:t>
            </a:r>
            <a:r>
              <a:rPr lang="en-GB" sz="1400" dirty="0" err="1">
                <a:latin typeface="Courier New" panose="02070309020205020404" pitchFamily="49" charset="0"/>
                <a:cs typeface="Courier New" panose="02070309020205020404" pitchFamily="49" charset="0"/>
              </a:rPr>
              <a:t>rl.question</a:t>
            </a:r>
            <a:r>
              <a:rPr lang="en-GB" sz="1400" dirty="0">
                <a:latin typeface="Courier New" panose="02070309020205020404" pitchFamily="49" charset="0"/>
                <a:cs typeface="Courier New" panose="02070309020205020404" pitchFamily="49" charset="0"/>
              </a:rPr>
              <a:t>('Did TJBot wave? Y/N &gt; ');</a:t>
            </a:r>
          </a:p>
          <a:p>
            <a:r>
              <a:rPr lang="en-GB" sz="1400" dirty="0">
                <a:latin typeface="Courier New" panose="02070309020205020404" pitchFamily="49" charset="0"/>
                <a:cs typeface="Courier New" panose="02070309020205020404" pitchFamily="49" charset="0"/>
              </a:rPr>
              <a:t>if (</a:t>
            </a:r>
            <a:r>
              <a:rPr lang="en-GB" sz="1400" dirty="0" err="1">
                <a:latin typeface="Courier New" panose="02070309020205020404" pitchFamily="49" charset="0"/>
                <a:cs typeface="Courier New" panose="02070309020205020404" pitchFamily="49" charset="0"/>
              </a:rPr>
              <a:t>answer.toLowerCase</a:t>
            </a:r>
            <a:r>
              <a:rPr lang="en-GB" sz="1400" dirty="0">
                <a:latin typeface="Courier New" panose="02070309020205020404" pitchFamily="49" charset="0"/>
                <a:cs typeface="Courier New" panose="02070309020205020404" pitchFamily="49" charset="0"/>
              </a:rPr>
              <a:t>() != 'y’) {throw new Error('expected </a:t>
            </a:r>
            <a:r>
              <a:rPr lang="en-GB" sz="1400" dirty="0" err="1">
                <a:latin typeface="Courier New" panose="02070309020205020404" pitchFamily="49" charset="0"/>
                <a:cs typeface="Courier New" panose="02070309020205020404" pitchFamily="49" charset="0"/>
              </a:rPr>
              <a:t>tj</a:t>
            </a:r>
            <a:r>
              <a:rPr lang="en-GB" sz="1400" dirty="0">
                <a:latin typeface="Courier New" panose="02070309020205020404" pitchFamily="49" charset="0"/>
                <a:cs typeface="Courier New" panose="02070309020205020404" pitchFamily="49" charset="0"/>
              </a:rPr>
              <a:t> to wave, please check servo wiring.');}</a:t>
            </a:r>
          </a:p>
        </p:txBody>
      </p:sp>
      <p:sp>
        <p:nvSpPr>
          <p:cNvPr id="13" name="Rectangle 12">
            <a:extLst>
              <a:ext uri="{FF2B5EF4-FFF2-40B4-BE49-F238E27FC236}">
                <a16:creationId xmlns:a16="http://schemas.microsoft.com/office/drawing/2014/main" id="{B6AEA09C-BADF-46C4-8790-D0050070CDBC}"/>
              </a:ext>
            </a:extLst>
          </p:cNvPr>
          <p:cNvSpPr/>
          <p:nvPr/>
        </p:nvSpPr>
        <p:spPr>
          <a:xfrm>
            <a:off x="3225438" y="6123185"/>
            <a:ext cx="4533060" cy="646331"/>
          </a:xfrm>
          <a:prstGeom prst="rect">
            <a:avLst/>
          </a:prstGeom>
          <a:solidFill>
            <a:srgbClr val="66FF33"/>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GB" b="1" dirty="0"/>
              <a:t>LOOK: </a:t>
            </a:r>
            <a:r>
              <a:rPr lang="en-GB" dirty="0"/>
              <a:t>How changed TJBot HW configuration?</a:t>
            </a:r>
          </a:p>
          <a:p>
            <a:r>
              <a:rPr lang="en-GB" b="1" dirty="0"/>
              <a:t>LOOK: </a:t>
            </a:r>
            <a:r>
              <a:rPr lang="en-GB" dirty="0"/>
              <a:t>what’s the code to lower </a:t>
            </a:r>
            <a:r>
              <a:rPr lang="en-GB" dirty="0" err="1"/>
              <a:t>TJBot’s</a:t>
            </a:r>
            <a:r>
              <a:rPr lang="en-GB" dirty="0"/>
              <a:t> arm?</a:t>
            </a:r>
          </a:p>
        </p:txBody>
      </p:sp>
      <p:pic>
        <p:nvPicPr>
          <p:cNvPr id="14" name="Picture 13">
            <a:extLst>
              <a:ext uri="{FF2B5EF4-FFF2-40B4-BE49-F238E27FC236}">
                <a16:creationId xmlns:a16="http://schemas.microsoft.com/office/drawing/2014/main" id="{D0FD7121-9C42-4634-A4C1-B02CA1AA50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498" y="888141"/>
            <a:ext cx="1374618" cy="1370527"/>
          </a:xfrm>
          <a:prstGeom prst="ellipse">
            <a:avLst/>
          </a:prstGeom>
        </p:spPr>
      </p:pic>
      <p:pic>
        <p:nvPicPr>
          <p:cNvPr id="15" name="Picture 14">
            <a:extLst>
              <a:ext uri="{FF2B5EF4-FFF2-40B4-BE49-F238E27FC236}">
                <a16:creationId xmlns:a16="http://schemas.microsoft.com/office/drawing/2014/main" id="{650A0AEE-1E2E-44DF-9319-65FC75A7C2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90624" y="6082964"/>
            <a:ext cx="723542" cy="726772"/>
          </a:xfrm>
          <a:prstGeom prst="ellipse">
            <a:avLst/>
          </a:prstGeom>
        </p:spPr>
      </p:pic>
      <p:sp>
        <p:nvSpPr>
          <p:cNvPr id="9" name="Rectangle 8">
            <a:extLst>
              <a:ext uri="{FF2B5EF4-FFF2-40B4-BE49-F238E27FC236}">
                <a16:creationId xmlns:a16="http://schemas.microsoft.com/office/drawing/2014/main" id="{308B9AF8-0FD0-4AA5-A3B0-8E227DF79B17}"/>
              </a:ext>
            </a:extLst>
          </p:cNvPr>
          <p:cNvSpPr/>
          <p:nvPr/>
        </p:nvSpPr>
        <p:spPr>
          <a:xfrm>
            <a:off x="269602" y="6115778"/>
            <a:ext cx="2833915" cy="646331"/>
          </a:xfrm>
          <a:prstGeom prst="rect">
            <a:avLst/>
          </a:prstGeom>
          <a:solidFill>
            <a:srgbClr val="FFFF00"/>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GB" b="1" dirty="0"/>
              <a:t>Clear? Look at other test program (camera, speaker)</a:t>
            </a:r>
            <a:endParaRPr lang="en-GB" dirty="0"/>
          </a:p>
        </p:txBody>
      </p:sp>
      <p:sp>
        <p:nvSpPr>
          <p:cNvPr id="10" name="Rectangle 9">
            <a:extLst>
              <a:ext uri="{FF2B5EF4-FFF2-40B4-BE49-F238E27FC236}">
                <a16:creationId xmlns:a16="http://schemas.microsoft.com/office/drawing/2014/main" id="{722A3375-BB3E-4DED-9C8E-626D4DDFA78D}"/>
              </a:ext>
            </a:extLst>
          </p:cNvPr>
          <p:cNvSpPr/>
          <p:nvPr/>
        </p:nvSpPr>
        <p:spPr>
          <a:xfrm>
            <a:off x="4655786" y="1538808"/>
            <a:ext cx="3034838" cy="646331"/>
          </a:xfrm>
          <a:prstGeom prst="rect">
            <a:avLst/>
          </a:prstGeom>
          <a:solidFill>
            <a:srgbClr val="FF0000"/>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GB" b="1" dirty="0">
                <a:solidFill>
                  <a:schemeClr val="bg1"/>
                </a:solidFill>
              </a:rPr>
              <a:t>REMIND: </a:t>
            </a:r>
            <a:r>
              <a:rPr lang="en-GB" dirty="0">
                <a:solidFill>
                  <a:schemeClr val="bg1"/>
                </a:solidFill>
              </a:rPr>
              <a:t>Stop Node-Red with node-red-stop command</a:t>
            </a:r>
          </a:p>
        </p:txBody>
      </p:sp>
      <p:sp>
        <p:nvSpPr>
          <p:cNvPr id="12" name="Plus Sign 11">
            <a:extLst>
              <a:ext uri="{FF2B5EF4-FFF2-40B4-BE49-F238E27FC236}">
                <a16:creationId xmlns:a16="http://schemas.microsoft.com/office/drawing/2014/main" id="{702C35D1-C04F-4960-A216-FEBC835D563E}"/>
              </a:ext>
            </a:extLst>
          </p:cNvPr>
          <p:cNvSpPr/>
          <p:nvPr/>
        </p:nvSpPr>
        <p:spPr>
          <a:xfrm>
            <a:off x="8793113" y="6542179"/>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112019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888141"/>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Let’s put the things together</a:t>
            </a:r>
            <a:endParaRPr lang="en-GB" sz="2800" spc="-1" dirty="0">
              <a:solidFill>
                <a:srgbClr val="000000"/>
              </a:solidFill>
              <a:uFill>
                <a:solidFill>
                  <a:srgbClr val="FFFFFF"/>
                </a:solidFill>
              </a:uFill>
              <a:latin typeface="IBM Plex Sans SemiBold"/>
              <a:ea typeface="Andale Mono"/>
              <a:cs typeface="IBM Plex Sans SemiBold"/>
            </a:endParaRPr>
          </a:p>
        </p:txBody>
      </p:sp>
      <p:pic>
        <p:nvPicPr>
          <p:cNvPr id="7" name="Picture 6">
            <a:hlinkClick r:id="rId3"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5" name="Rectangle 4">
            <a:extLst>
              <a:ext uri="{FF2B5EF4-FFF2-40B4-BE49-F238E27FC236}">
                <a16:creationId xmlns:a16="http://schemas.microsoft.com/office/drawing/2014/main" id="{A1FA1A37-C188-43B6-8984-D15E1FD9044D}"/>
              </a:ext>
            </a:extLst>
          </p:cNvPr>
          <p:cNvSpPr/>
          <p:nvPr/>
        </p:nvSpPr>
        <p:spPr>
          <a:xfrm>
            <a:off x="2327564" y="2381974"/>
            <a:ext cx="6785956" cy="2246769"/>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r>
              <a:rPr lang="en-GB" sz="1400" dirty="0">
                <a:latin typeface="Courier New" panose="02070309020205020404" pitchFamily="49" charset="0"/>
                <a:cs typeface="Courier New" panose="02070309020205020404" pitchFamily="49" charset="0"/>
              </a:rPr>
              <a:t>…</a:t>
            </a:r>
            <a:endParaRPr lang="en-GB" sz="1400" b="1" dirty="0">
              <a:latin typeface="Courier New" panose="02070309020205020404" pitchFamily="49" charset="0"/>
              <a:cs typeface="Courier New" panose="02070309020205020404" pitchFamily="49" charset="0"/>
            </a:endParaRPr>
          </a:p>
          <a:p>
            <a:r>
              <a:rPr lang="en-GB" sz="1400" b="1" dirty="0" err="1">
                <a:latin typeface="Courier New" panose="02070309020205020404" pitchFamily="49" charset="0"/>
                <a:cs typeface="Courier New" panose="02070309020205020404" pitchFamily="49" charset="0"/>
              </a:rPr>
              <a:t>var</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tj</a:t>
            </a:r>
            <a:r>
              <a:rPr lang="en-GB" sz="1400" b="1" dirty="0">
                <a:latin typeface="Courier New" panose="02070309020205020404" pitchFamily="49" charset="0"/>
                <a:cs typeface="Courier New" panose="02070309020205020404" pitchFamily="49" charset="0"/>
              </a:rPr>
              <a:t> = new TJBot(['</a:t>
            </a:r>
            <a:r>
              <a:rPr lang="en-GB" sz="1400" b="1" dirty="0" err="1">
                <a:latin typeface="Courier New" panose="02070309020205020404" pitchFamily="49" charset="0"/>
                <a:cs typeface="Courier New" panose="02070309020205020404" pitchFamily="49" charset="0"/>
              </a:rPr>
              <a:t>led','servo</a:t>
            </a:r>
            <a:r>
              <a:rPr lang="en-GB" sz="1400" b="1" dirty="0">
                <a:latin typeface="Courier New" panose="02070309020205020404" pitchFamily="49" charset="0"/>
                <a:cs typeface="Courier New" panose="02070309020205020404" pitchFamily="49" charset="0"/>
              </a:rPr>
              <a:t>'],{log:{level: 'debug'}},{});</a:t>
            </a:r>
          </a:p>
          <a:p>
            <a:r>
              <a:rPr lang="en-GB" sz="1400" b="1" dirty="0" err="1">
                <a:latin typeface="Courier New" panose="02070309020205020404" pitchFamily="49" charset="0"/>
                <a:cs typeface="Courier New" panose="02070309020205020404" pitchFamily="49" charset="0"/>
              </a:rPr>
              <a:t>tj.shine</a:t>
            </a:r>
            <a:r>
              <a:rPr lang="en-GB" sz="1400" b="1" dirty="0">
                <a:latin typeface="Courier New" panose="02070309020205020404" pitchFamily="49" charset="0"/>
                <a:cs typeface="Courier New" panose="02070309020205020404" pitchFamily="49" charset="0"/>
              </a:rPr>
              <a:t>('red');</a:t>
            </a:r>
          </a:p>
          <a:p>
            <a:r>
              <a:rPr lang="en-GB" sz="1400" b="1" dirty="0" err="1">
                <a:latin typeface="Courier New" panose="02070309020205020404" pitchFamily="49" charset="0"/>
                <a:cs typeface="Courier New" panose="02070309020205020404" pitchFamily="49" charset="0"/>
              </a:rPr>
              <a:t>tj.wave</a:t>
            </a:r>
            <a:r>
              <a:rPr lang="en-GB" sz="1400" b="1" dirty="0">
                <a:latin typeface="Courier New" panose="02070309020205020404" pitchFamily="49" charset="0"/>
                <a:cs typeface="Courier New" panose="02070309020205020404" pitchFamily="49" charset="0"/>
              </a:rPr>
              <a:t>();</a:t>
            </a:r>
          </a:p>
          <a:p>
            <a:r>
              <a:rPr lang="en-GB" sz="1400" b="1" dirty="0" err="1">
                <a:latin typeface="Courier New" panose="02070309020205020404" pitchFamily="49" charset="0"/>
                <a:cs typeface="Courier New" panose="02070309020205020404" pitchFamily="49" charset="0"/>
              </a:rPr>
              <a:t>tj.shine</a:t>
            </a:r>
            <a:r>
              <a:rPr lang="en-GB" sz="1400" b="1" dirty="0">
                <a:latin typeface="Courier New" panose="02070309020205020404" pitchFamily="49" charset="0"/>
                <a:cs typeface="Courier New" panose="02070309020205020404" pitchFamily="49" charset="0"/>
              </a:rPr>
              <a:t>('green');</a:t>
            </a:r>
          </a:p>
          <a:p>
            <a:r>
              <a:rPr lang="en-GB" sz="1400" b="1" dirty="0" err="1">
                <a:latin typeface="Courier New" panose="02070309020205020404" pitchFamily="49" charset="0"/>
                <a:cs typeface="Courier New" panose="02070309020205020404" pitchFamily="49" charset="0"/>
              </a:rPr>
              <a:t>tj.raiseArm</a:t>
            </a:r>
            <a:r>
              <a:rPr lang="en-GB" sz="1400" b="1" dirty="0">
                <a:latin typeface="Courier New" panose="02070309020205020404" pitchFamily="49" charset="0"/>
                <a:cs typeface="Courier New" panose="02070309020205020404" pitchFamily="49" charset="0"/>
              </a:rPr>
              <a:t>();</a:t>
            </a:r>
          </a:p>
          <a:p>
            <a:r>
              <a:rPr lang="en-GB" sz="1400" b="1" dirty="0" err="1">
                <a:latin typeface="Courier New" panose="02070309020205020404" pitchFamily="49" charset="0"/>
                <a:cs typeface="Courier New" panose="02070309020205020404" pitchFamily="49" charset="0"/>
              </a:rPr>
              <a:t>tj.shine</a:t>
            </a:r>
            <a:r>
              <a:rPr lang="en-GB" sz="1400" b="1" dirty="0">
                <a:latin typeface="Courier New" panose="02070309020205020404" pitchFamily="49" charset="0"/>
                <a:cs typeface="Courier New" panose="02070309020205020404" pitchFamily="49" charset="0"/>
              </a:rPr>
              <a:t>('blue');</a:t>
            </a:r>
          </a:p>
          <a:p>
            <a:r>
              <a:rPr lang="en-GB" sz="1400" b="1" dirty="0" err="1">
                <a:latin typeface="Courier New" panose="02070309020205020404" pitchFamily="49" charset="0"/>
                <a:cs typeface="Courier New" panose="02070309020205020404" pitchFamily="49" charset="0"/>
              </a:rPr>
              <a:t>tj.lowerArm</a:t>
            </a:r>
            <a:r>
              <a:rPr lang="en-GB" sz="1400" b="1" dirty="0">
                <a:latin typeface="Courier New" panose="02070309020205020404" pitchFamily="49" charset="0"/>
                <a:cs typeface="Courier New" panose="02070309020205020404" pitchFamily="49" charset="0"/>
              </a:rPr>
              <a:t>();</a:t>
            </a:r>
          </a:p>
          <a:p>
            <a:r>
              <a:rPr lang="en-GB" sz="1400" b="1" dirty="0" err="1">
                <a:latin typeface="Courier New" panose="02070309020205020404" pitchFamily="49" charset="0"/>
                <a:cs typeface="Courier New" panose="02070309020205020404" pitchFamily="49" charset="0"/>
              </a:rPr>
              <a:t>tj.shine</a:t>
            </a:r>
            <a:r>
              <a:rPr lang="en-GB" sz="1400" b="1" dirty="0">
                <a:latin typeface="Courier New" panose="02070309020205020404" pitchFamily="49" charset="0"/>
                <a:cs typeface="Courier New" panose="02070309020205020404" pitchFamily="49" charset="0"/>
              </a:rPr>
              <a:t>('yellow');</a:t>
            </a:r>
          </a:p>
          <a:p>
            <a:r>
              <a:rPr lang="en-GB" sz="1400" b="1" dirty="0" err="1">
                <a:latin typeface="Courier New" panose="02070309020205020404" pitchFamily="49" charset="0"/>
                <a:cs typeface="Courier New" panose="02070309020205020404" pitchFamily="49" charset="0"/>
              </a:rPr>
              <a:t>tj.armBack</a:t>
            </a:r>
            <a:r>
              <a:rPr lang="en-GB" sz="1400" b="1" dirty="0">
                <a:latin typeface="Courier New" panose="02070309020205020404" pitchFamily="49" charset="0"/>
                <a:cs typeface="Courier New" panose="02070309020205020404" pitchFamily="49" charset="0"/>
              </a:rPr>
              <a:t>();</a:t>
            </a:r>
          </a:p>
        </p:txBody>
      </p:sp>
      <p:pic>
        <p:nvPicPr>
          <p:cNvPr id="15" name="Picture 14">
            <a:extLst>
              <a:ext uri="{FF2B5EF4-FFF2-40B4-BE49-F238E27FC236}">
                <a16:creationId xmlns:a16="http://schemas.microsoft.com/office/drawing/2014/main" id="{650A0AEE-1E2E-44DF-9319-65FC75A7C2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72841" y="900864"/>
            <a:ext cx="1060275" cy="1065008"/>
          </a:xfrm>
          <a:prstGeom prst="ellipse">
            <a:avLst/>
          </a:prstGeom>
        </p:spPr>
      </p:pic>
      <p:sp>
        <p:nvSpPr>
          <p:cNvPr id="9" name="Rectangle 8">
            <a:extLst>
              <a:ext uri="{FF2B5EF4-FFF2-40B4-BE49-F238E27FC236}">
                <a16:creationId xmlns:a16="http://schemas.microsoft.com/office/drawing/2014/main" id="{A1867C47-076B-4575-ABB7-3ABE84A9606E}"/>
              </a:ext>
            </a:extLst>
          </p:cNvPr>
          <p:cNvSpPr/>
          <p:nvPr/>
        </p:nvSpPr>
        <p:spPr>
          <a:xfrm>
            <a:off x="130627" y="1484168"/>
            <a:ext cx="8801499" cy="3477875"/>
          </a:xfrm>
          <a:prstGeom prst="rect">
            <a:avLst/>
          </a:prstGeom>
        </p:spPr>
        <p:txBody>
          <a:bodyPr wrap="square">
            <a:spAutoFit/>
          </a:bodyPr>
          <a:lstStyle/>
          <a:p>
            <a:r>
              <a:rPr lang="en-GB" sz="2000" dirty="0"/>
              <a:t>Now modify your code mixing </a:t>
            </a:r>
            <a:r>
              <a:rPr lang="en-GB" sz="2000" dirty="0" err="1"/>
              <a:t>TJBot’s</a:t>
            </a:r>
            <a:r>
              <a:rPr lang="en-GB" sz="2000" dirty="0"/>
              <a:t> commands to follow this schema:</a:t>
            </a:r>
          </a:p>
          <a:p>
            <a:pPr marL="285750" indent="-285750">
              <a:buFont typeface="Arial" panose="020B0604020202020204" pitchFamily="34" charset="0"/>
              <a:buChar char="•"/>
            </a:pPr>
            <a:r>
              <a:rPr lang="en-GB" sz="2000" dirty="0"/>
              <a:t>Turn LED red</a:t>
            </a:r>
          </a:p>
          <a:p>
            <a:pPr marL="285750" indent="-285750">
              <a:buFont typeface="Arial" panose="020B0604020202020204" pitchFamily="34" charset="0"/>
              <a:buChar char="•"/>
            </a:pPr>
            <a:r>
              <a:rPr lang="en-GB" sz="2000" dirty="0"/>
              <a:t>Wave</a:t>
            </a:r>
          </a:p>
          <a:p>
            <a:pPr marL="285750" indent="-285750">
              <a:buFont typeface="Arial" panose="020B0604020202020204" pitchFamily="34" charset="0"/>
              <a:buChar char="•"/>
            </a:pPr>
            <a:r>
              <a:rPr lang="en-GB" sz="2000" dirty="0"/>
              <a:t>Turn LED green</a:t>
            </a:r>
          </a:p>
          <a:p>
            <a:pPr marL="285750" indent="-285750">
              <a:buFont typeface="Arial" panose="020B0604020202020204" pitchFamily="34" charset="0"/>
              <a:buChar char="•"/>
            </a:pPr>
            <a:r>
              <a:rPr lang="en-GB" sz="2000" dirty="0"/>
              <a:t>Lower Arm</a:t>
            </a:r>
          </a:p>
          <a:p>
            <a:pPr marL="285750" indent="-285750">
              <a:buFont typeface="Arial" panose="020B0604020202020204" pitchFamily="34" charset="0"/>
              <a:buChar char="•"/>
            </a:pPr>
            <a:r>
              <a:rPr lang="en-GB" sz="2000" dirty="0"/>
              <a:t>Turn LED yellow</a:t>
            </a:r>
          </a:p>
          <a:p>
            <a:pPr marL="285750" indent="-285750">
              <a:buFont typeface="Arial" panose="020B0604020202020204" pitchFamily="34" charset="0"/>
              <a:buChar char="•"/>
            </a:pPr>
            <a:r>
              <a:rPr lang="en-GB" sz="2000" dirty="0"/>
              <a:t>Raise Arm</a:t>
            </a:r>
          </a:p>
          <a:p>
            <a:pPr marL="285750" indent="-285750">
              <a:buFont typeface="Arial" panose="020B0604020202020204" pitchFamily="34" charset="0"/>
              <a:buChar char="•"/>
            </a:pPr>
            <a:r>
              <a:rPr lang="en-GB" sz="2000" dirty="0"/>
              <a:t>Turn LED blue</a:t>
            </a:r>
          </a:p>
          <a:p>
            <a:pPr marL="285750" indent="-285750">
              <a:buFont typeface="Arial" panose="020B0604020202020204" pitchFamily="34" charset="0"/>
              <a:buChar char="•"/>
            </a:pPr>
            <a:r>
              <a:rPr lang="en-GB" sz="2000" dirty="0"/>
              <a:t>Lower Arm</a:t>
            </a:r>
          </a:p>
          <a:p>
            <a:pPr marL="285750" indent="-285750">
              <a:buFont typeface="Arial" panose="020B0604020202020204" pitchFamily="34" charset="0"/>
              <a:buChar char="•"/>
            </a:pPr>
            <a:r>
              <a:rPr lang="en-GB" sz="2000" dirty="0"/>
              <a:t>Turn LED orange</a:t>
            </a:r>
          </a:p>
          <a:p>
            <a:pPr marL="285750" indent="-285750">
              <a:buFont typeface="Arial" panose="020B0604020202020204" pitchFamily="34" charset="0"/>
              <a:buChar char="•"/>
            </a:pPr>
            <a:r>
              <a:rPr lang="en-GB" sz="2000" dirty="0"/>
              <a:t>Backward Arm</a:t>
            </a:r>
          </a:p>
        </p:txBody>
      </p:sp>
      <p:sp>
        <p:nvSpPr>
          <p:cNvPr id="12" name="Rectangle 11">
            <a:extLst>
              <a:ext uri="{FF2B5EF4-FFF2-40B4-BE49-F238E27FC236}">
                <a16:creationId xmlns:a16="http://schemas.microsoft.com/office/drawing/2014/main" id="{906C48F4-8CC9-4DF8-9C14-23B981D95219}"/>
              </a:ext>
            </a:extLst>
          </p:cNvPr>
          <p:cNvSpPr/>
          <p:nvPr/>
        </p:nvSpPr>
        <p:spPr>
          <a:xfrm>
            <a:off x="2228644" y="1866895"/>
            <a:ext cx="3032465" cy="646331"/>
          </a:xfrm>
          <a:prstGeom prst="rect">
            <a:avLst/>
          </a:prstGeom>
          <a:solidFill>
            <a:srgbClr val="FF0000"/>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GB" b="1" dirty="0">
                <a:solidFill>
                  <a:schemeClr val="bg1"/>
                </a:solidFill>
              </a:rPr>
              <a:t>REMIND: </a:t>
            </a:r>
            <a:r>
              <a:rPr lang="en-GB" dirty="0">
                <a:solidFill>
                  <a:schemeClr val="bg1"/>
                </a:solidFill>
              </a:rPr>
              <a:t>Stop Node-Red with node-red-stop command</a:t>
            </a:r>
          </a:p>
        </p:txBody>
      </p:sp>
      <p:sp>
        <p:nvSpPr>
          <p:cNvPr id="16" name="Rectangle 15">
            <a:extLst>
              <a:ext uri="{FF2B5EF4-FFF2-40B4-BE49-F238E27FC236}">
                <a16:creationId xmlns:a16="http://schemas.microsoft.com/office/drawing/2014/main" id="{6A619042-BDEC-4D98-A1D1-6FC01019BA40}"/>
              </a:ext>
            </a:extLst>
          </p:cNvPr>
          <p:cNvSpPr/>
          <p:nvPr/>
        </p:nvSpPr>
        <p:spPr>
          <a:xfrm>
            <a:off x="4904398" y="3010818"/>
            <a:ext cx="1587366" cy="923330"/>
          </a:xfrm>
          <a:prstGeom prst="rect">
            <a:avLst/>
          </a:prstGeom>
          <a:solidFill>
            <a:srgbClr val="FF0000"/>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GB" b="1" dirty="0">
                <a:solidFill>
                  <a:schemeClr val="bg1"/>
                </a:solidFill>
              </a:rPr>
              <a:t>THINK: </a:t>
            </a:r>
            <a:r>
              <a:rPr lang="en-GB" dirty="0">
                <a:solidFill>
                  <a:schemeClr val="bg1"/>
                </a:solidFill>
              </a:rPr>
              <a:t>Why it doesn’t work as expected?</a:t>
            </a:r>
          </a:p>
        </p:txBody>
      </p:sp>
      <p:sp>
        <p:nvSpPr>
          <p:cNvPr id="17" name="Rectangle 16">
            <a:extLst>
              <a:ext uri="{FF2B5EF4-FFF2-40B4-BE49-F238E27FC236}">
                <a16:creationId xmlns:a16="http://schemas.microsoft.com/office/drawing/2014/main" id="{CC30D3DF-A1BD-45C0-8D67-A5D904669C43}"/>
              </a:ext>
            </a:extLst>
          </p:cNvPr>
          <p:cNvSpPr/>
          <p:nvPr/>
        </p:nvSpPr>
        <p:spPr>
          <a:xfrm>
            <a:off x="174533" y="5522332"/>
            <a:ext cx="7412676" cy="1169551"/>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a:spAutoFit/>
          </a:bodyPr>
          <a:lstStyle/>
          <a:p>
            <a:r>
              <a:rPr lang="en-GB" sz="1400" b="1" dirty="0" err="1">
                <a:latin typeface="Courier New" panose="02070309020205020404" pitchFamily="49" charset="0"/>
                <a:cs typeface="Courier New" panose="02070309020205020404" pitchFamily="49" charset="0"/>
              </a:rPr>
              <a:t>setTimeout</a:t>
            </a:r>
            <a:r>
              <a:rPr lang="en-GB" sz="1400" b="1" dirty="0">
                <a:latin typeface="Courier New" panose="02070309020205020404" pitchFamily="49" charset="0"/>
                <a:cs typeface="Courier New" panose="02070309020205020404" pitchFamily="49" charset="0"/>
              </a:rPr>
              <a:t>(function() { </a:t>
            </a:r>
            <a:r>
              <a:rPr lang="en-GB" sz="1400" dirty="0" err="1">
                <a:latin typeface="Courier New" panose="02070309020205020404" pitchFamily="49" charset="0"/>
                <a:cs typeface="Courier New" panose="02070309020205020404" pitchFamily="49" charset="0"/>
              </a:rPr>
              <a:t>tj.wave</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tj.shine</a:t>
            </a:r>
            <a:r>
              <a:rPr lang="en-GB" sz="1400" dirty="0">
                <a:latin typeface="Courier New" panose="02070309020205020404" pitchFamily="49" charset="0"/>
                <a:cs typeface="Courier New" panose="02070309020205020404" pitchFamily="49" charset="0"/>
              </a:rPr>
              <a:t>('green');</a:t>
            </a:r>
            <a:r>
              <a:rPr lang="en-GB" sz="1400" b="1" dirty="0">
                <a:latin typeface="Courier New" panose="02070309020205020404" pitchFamily="49" charset="0"/>
                <a:cs typeface="Courier New" panose="02070309020205020404" pitchFamily="49" charset="0"/>
              </a:rPr>
              <a:t> }, 2000);</a:t>
            </a:r>
          </a:p>
          <a:p>
            <a:r>
              <a:rPr lang="en-GB" sz="1400" b="1" dirty="0" err="1">
                <a:latin typeface="Courier New" panose="02070309020205020404" pitchFamily="49" charset="0"/>
                <a:cs typeface="Courier New" panose="02070309020205020404" pitchFamily="49" charset="0"/>
              </a:rPr>
              <a:t>setTimeout</a:t>
            </a:r>
            <a:r>
              <a:rPr lang="en-GB" sz="1400" b="1" dirty="0">
                <a:latin typeface="Courier New" panose="02070309020205020404" pitchFamily="49" charset="0"/>
                <a:cs typeface="Courier New" panose="02070309020205020404" pitchFamily="49" charset="0"/>
              </a:rPr>
              <a:t>(function() { </a:t>
            </a:r>
            <a:r>
              <a:rPr lang="en-GB" sz="1400" dirty="0" err="1">
                <a:latin typeface="Courier New" panose="02070309020205020404" pitchFamily="49" charset="0"/>
                <a:cs typeface="Courier New" panose="02070309020205020404" pitchFamily="49" charset="0"/>
              </a:rPr>
              <a:t>tj.lowerArm</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tj.shine</a:t>
            </a:r>
            <a:r>
              <a:rPr lang="en-GB" sz="1400" dirty="0">
                <a:latin typeface="Courier New" panose="02070309020205020404" pitchFamily="49" charset="0"/>
                <a:cs typeface="Courier New" panose="02070309020205020404" pitchFamily="49" charset="0"/>
              </a:rPr>
              <a:t>('yellow'); </a:t>
            </a:r>
            <a:r>
              <a:rPr lang="en-GB" sz="1400" b="1" dirty="0">
                <a:latin typeface="Courier New" panose="02070309020205020404" pitchFamily="49" charset="0"/>
                <a:cs typeface="Courier New" panose="02070309020205020404" pitchFamily="49" charset="0"/>
              </a:rPr>
              <a:t>}, 4000);</a:t>
            </a:r>
          </a:p>
          <a:p>
            <a:r>
              <a:rPr lang="en-GB" sz="1400" b="1" dirty="0" err="1">
                <a:latin typeface="Courier New" panose="02070309020205020404" pitchFamily="49" charset="0"/>
                <a:cs typeface="Courier New" panose="02070309020205020404" pitchFamily="49" charset="0"/>
              </a:rPr>
              <a:t>setTimeout</a:t>
            </a:r>
            <a:r>
              <a:rPr lang="en-GB" sz="1400" b="1" dirty="0">
                <a:latin typeface="Courier New" panose="02070309020205020404" pitchFamily="49" charset="0"/>
                <a:cs typeface="Courier New" panose="02070309020205020404" pitchFamily="49" charset="0"/>
              </a:rPr>
              <a:t>(function() { </a:t>
            </a:r>
            <a:r>
              <a:rPr lang="en-GB" sz="1400" dirty="0" err="1">
                <a:latin typeface="Courier New" panose="02070309020205020404" pitchFamily="49" charset="0"/>
                <a:cs typeface="Courier New" panose="02070309020205020404" pitchFamily="49" charset="0"/>
              </a:rPr>
              <a:t>tj.raiseArm</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tj.shine</a:t>
            </a:r>
            <a:r>
              <a:rPr lang="en-GB" sz="1400" dirty="0">
                <a:latin typeface="Courier New" panose="02070309020205020404" pitchFamily="49" charset="0"/>
                <a:cs typeface="Courier New" panose="02070309020205020404" pitchFamily="49" charset="0"/>
              </a:rPr>
              <a:t>('blue'); </a:t>
            </a:r>
            <a:r>
              <a:rPr lang="en-GB" sz="1400" b="1" dirty="0">
                <a:latin typeface="Courier New" panose="02070309020205020404" pitchFamily="49" charset="0"/>
                <a:cs typeface="Courier New" panose="02070309020205020404" pitchFamily="49" charset="0"/>
              </a:rPr>
              <a:t>}, 6000);</a:t>
            </a:r>
          </a:p>
          <a:p>
            <a:r>
              <a:rPr lang="en-GB" sz="1400" b="1" dirty="0" err="1">
                <a:latin typeface="Courier New" panose="02070309020205020404" pitchFamily="49" charset="0"/>
                <a:cs typeface="Courier New" panose="02070309020205020404" pitchFamily="49" charset="0"/>
              </a:rPr>
              <a:t>setTimeout</a:t>
            </a:r>
            <a:r>
              <a:rPr lang="en-GB" sz="1400" b="1" dirty="0">
                <a:latin typeface="Courier New" panose="02070309020205020404" pitchFamily="49" charset="0"/>
                <a:cs typeface="Courier New" panose="02070309020205020404" pitchFamily="49" charset="0"/>
              </a:rPr>
              <a:t>(function() { </a:t>
            </a:r>
            <a:r>
              <a:rPr lang="en-GB" sz="1400" dirty="0" err="1">
                <a:latin typeface="Courier New" panose="02070309020205020404" pitchFamily="49" charset="0"/>
                <a:cs typeface="Courier New" panose="02070309020205020404" pitchFamily="49" charset="0"/>
              </a:rPr>
              <a:t>tj.lowerArm</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tj.shine</a:t>
            </a:r>
            <a:r>
              <a:rPr lang="en-GB" sz="1400" dirty="0">
                <a:latin typeface="Courier New" panose="02070309020205020404" pitchFamily="49" charset="0"/>
                <a:cs typeface="Courier New" panose="02070309020205020404" pitchFamily="49" charset="0"/>
              </a:rPr>
              <a:t>('orange'); </a:t>
            </a:r>
            <a:r>
              <a:rPr lang="en-GB" sz="1400" b="1" dirty="0">
                <a:latin typeface="Courier New" panose="02070309020205020404" pitchFamily="49" charset="0"/>
                <a:cs typeface="Courier New" panose="02070309020205020404" pitchFamily="49" charset="0"/>
              </a:rPr>
              <a:t>}, 8000);</a:t>
            </a:r>
          </a:p>
          <a:p>
            <a:r>
              <a:rPr lang="en-GB" sz="1400" b="1" dirty="0" err="1">
                <a:latin typeface="Courier New" panose="02070309020205020404" pitchFamily="49" charset="0"/>
                <a:cs typeface="Courier New" panose="02070309020205020404" pitchFamily="49" charset="0"/>
              </a:rPr>
              <a:t>setTimeout</a:t>
            </a:r>
            <a:r>
              <a:rPr lang="en-GB" sz="1400" b="1" dirty="0">
                <a:latin typeface="Courier New" panose="02070309020205020404" pitchFamily="49" charset="0"/>
                <a:cs typeface="Courier New" panose="02070309020205020404" pitchFamily="49" charset="0"/>
              </a:rPr>
              <a:t>(function() { </a:t>
            </a:r>
            <a:r>
              <a:rPr lang="en-GB" sz="1400" dirty="0" err="1">
                <a:latin typeface="Courier New" panose="02070309020205020404" pitchFamily="49" charset="0"/>
                <a:cs typeface="Courier New" panose="02070309020205020404" pitchFamily="49" charset="0"/>
              </a:rPr>
              <a:t>tj.armBack</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tj.shine</a:t>
            </a:r>
            <a:r>
              <a:rPr lang="en-GB" sz="1400" dirty="0">
                <a:latin typeface="Courier New" panose="02070309020205020404" pitchFamily="49" charset="0"/>
                <a:cs typeface="Courier New" panose="02070309020205020404" pitchFamily="49" charset="0"/>
              </a:rPr>
              <a:t>('off'); </a:t>
            </a:r>
            <a:r>
              <a:rPr lang="en-GB" sz="1400" b="1" dirty="0">
                <a:latin typeface="Courier New" panose="02070309020205020404" pitchFamily="49" charset="0"/>
                <a:cs typeface="Courier New" panose="02070309020205020404" pitchFamily="49" charset="0"/>
              </a:rPr>
              <a:t>}, 10000);</a:t>
            </a:r>
          </a:p>
        </p:txBody>
      </p:sp>
      <p:sp>
        <p:nvSpPr>
          <p:cNvPr id="10" name="Rectangle 9">
            <a:extLst>
              <a:ext uri="{FF2B5EF4-FFF2-40B4-BE49-F238E27FC236}">
                <a16:creationId xmlns:a16="http://schemas.microsoft.com/office/drawing/2014/main" id="{B4F2C3B8-9AE5-4883-BB15-5E2CF7EE3B7E}"/>
              </a:ext>
            </a:extLst>
          </p:cNvPr>
          <p:cNvSpPr/>
          <p:nvPr/>
        </p:nvSpPr>
        <p:spPr>
          <a:xfrm>
            <a:off x="2630781" y="4735812"/>
            <a:ext cx="2521990" cy="646331"/>
          </a:xfrm>
          <a:prstGeom prst="rect">
            <a:avLst/>
          </a:prstGeom>
          <a:solidFill>
            <a:srgbClr val="66FF33"/>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GB" b="1" dirty="0"/>
              <a:t>TIPS: </a:t>
            </a:r>
            <a:r>
              <a:rPr lang="en-GB" dirty="0"/>
              <a:t>How do you realize it with </a:t>
            </a:r>
            <a:r>
              <a:rPr lang="en-GB" dirty="0">
                <a:hlinkClick r:id="rId6" action="ppaction://hlinksldjump"/>
              </a:rPr>
              <a:t>TJBot nodes</a:t>
            </a:r>
            <a:r>
              <a:rPr lang="en-GB" dirty="0"/>
              <a:t>?</a:t>
            </a:r>
          </a:p>
        </p:txBody>
      </p:sp>
      <p:pic>
        <p:nvPicPr>
          <p:cNvPr id="3" name="Picture 2">
            <a:extLst>
              <a:ext uri="{FF2B5EF4-FFF2-40B4-BE49-F238E27FC236}">
                <a16:creationId xmlns:a16="http://schemas.microsoft.com/office/drawing/2014/main" id="{04AE4C1A-70A2-48DB-9802-AA35D630456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92792" y="4118788"/>
            <a:ext cx="1295419" cy="1300288"/>
          </a:xfrm>
          <a:prstGeom prst="rect">
            <a:avLst/>
          </a:prstGeom>
        </p:spPr>
      </p:pic>
      <p:sp>
        <p:nvSpPr>
          <p:cNvPr id="4" name="Rectangle 3">
            <a:extLst>
              <a:ext uri="{FF2B5EF4-FFF2-40B4-BE49-F238E27FC236}">
                <a16:creationId xmlns:a16="http://schemas.microsoft.com/office/drawing/2014/main" id="{327116DE-E60E-4292-8638-4887D66BF58E}"/>
              </a:ext>
            </a:extLst>
          </p:cNvPr>
          <p:cNvSpPr/>
          <p:nvPr/>
        </p:nvSpPr>
        <p:spPr>
          <a:xfrm>
            <a:off x="6796549" y="1951739"/>
            <a:ext cx="2255320" cy="3539430"/>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a:spAutoFit/>
          </a:bodyPr>
          <a:lstStyle/>
          <a:p>
            <a:r>
              <a:rPr lang="en-US" sz="1400" dirty="0" err="1">
                <a:latin typeface="Courier New" panose="02070309020205020404" pitchFamily="49" charset="0"/>
                <a:cs typeface="Courier New" panose="02070309020205020404" pitchFamily="49" charset="0"/>
              </a:rPr>
              <a:t>tj.shine</a:t>
            </a:r>
            <a:r>
              <a:rPr lang="en-US" sz="1400" dirty="0">
                <a:latin typeface="Courier New" panose="02070309020205020404" pitchFamily="49" charset="0"/>
                <a:cs typeface="Courier New" panose="02070309020205020404" pitchFamily="49" charset="0"/>
              </a:rPr>
              <a:t>('red');</a:t>
            </a:r>
          </a:p>
          <a:p>
            <a:r>
              <a:rPr lang="en-US" sz="1400" b="1" dirty="0" err="1">
                <a:latin typeface="Courier New" panose="02070309020205020404" pitchFamily="49" charset="0"/>
                <a:cs typeface="Courier New" panose="02070309020205020404" pitchFamily="49" charset="0"/>
              </a:rPr>
              <a:t>tj.sleep</a:t>
            </a:r>
            <a:r>
              <a:rPr lang="en-US" sz="1400" b="1" dirty="0">
                <a:latin typeface="Courier New" panose="02070309020205020404" pitchFamily="49" charset="0"/>
                <a:cs typeface="Courier New" panose="02070309020205020404" pitchFamily="49" charset="0"/>
              </a:rPr>
              <a:t>(2000);</a:t>
            </a:r>
          </a:p>
          <a:p>
            <a:r>
              <a:rPr lang="en-US" sz="1400" dirty="0" err="1">
                <a:latin typeface="Courier New" panose="02070309020205020404" pitchFamily="49" charset="0"/>
                <a:cs typeface="Courier New" panose="02070309020205020404" pitchFamily="49" charset="0"/>
              </a:rPr>
              <a:t>tj.wave</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tj.shine</a:t>
            </a:r>
            <a:r>
              <a:rPr lang="en-US" sz="1400" dirty="0">
                <a:latin typeface="Courier New" panose="02070309020205020404" pitchFamily="49" charset="0"/>
                <a:cs typeface="Courier New" panose="02070309020205020404" pitchFamily="49" charset="0"/>
              </a:rPr>
              <a:t>('green');</a:t>
            </a:r>
          </a:p>
          <a:p>
            <a:r>
              <a:rPr lang="en-US" sz="1400" b="1" dirty="0" err="1">
                <a:latin typeface="Courier New" panose="02070309020205020404" pitchFamily="49" charset="0"/>
                <a:cs typeface="Courier New" panose="02070309020205020404" pitchFamily="49" charset="0"/>
              </a:rPr>
              <a:t>tj.sleep</a:t>
            </a:r>
            <a:r>
              <a:rPr lang="en-US" sz="1400" b="1" dirty="0">
                <a:latin typeface="Courier New" panose="02070309020205020404" pitchFamily="49" charset="0"/>
                <a:cs typeface="Courier New" panose="02070309020205020404" pitchFamily="49" charset="0"/>
              </a:rPr>
              <a:t>(2000);</a:t>
            </a:r>
          </a:p>
          <a:p>
            <a:r>
              <a:rPr lang="en-US" sz="1400" dirty="0" err="1">
                <a:latin typeface="Courier New" panose="02070309020205020404" pitchFamily="49" charset="0"/>
                <a:cs typeface="Courier New" panose="02070309020205020404" pitchFamily="49" charset="0"/>
              </a:rPr>
              <a:t>tj.lowerArm</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tj.shine</a:t>
            </a:r>
            <a:r>
              <a:rPr lang="en-US" sz="1400" dirty="0">
                <a:latin typeface="Courier New" panose="02070309020205020404" pitchFamily="49" charset="0"/>
                <a:cs typeface="Courier New" panose="02070309020205020404" pitchFamily="49" charset="0"/>
              </a:rPr>
              <a:t>('yellow');</a:t>
            </a:r>
          </a:p>
          <a:p>
            <a:r>
              <a:rPr lang="en-US" sz="1400" b="1" dirty="0" err="1">
                <a:latin typeface="Courier New" panose="02070309020205020404" pitchFamily="49" charset="0"/>
                <a:cs typeface="Courier New" panose="02070309020205020404" pitchFamily="49" charset="0"/>
              </a:rPr>
              <a:t>tj.sleep</a:t>
            </a:r>
            <a:r>
              <a:rPr lang="en-US" sz="1400" b="1" dirty="0">
                <a:latin typeface="Courier New" panose="02070309020205020404" pitchFamily="49" charset="0"/>
                <a:cs typeface="Courier New" panose="02070309020205020404" pitchFamily="49" charset="0"/>
              </a:rPr>
              <a:t>(2000);</a:t>
            </a:r>
          </a:p>
          <a:p>
            <a:r>
              <a:rPr lang="en-US" sz="1400" dirty="0" err="1">
                <a:latin typeface="Courier New" panose="02070309020205020404" pitchFamily="49" charset="0"/>
                <a:cs typeface="Courier New" panose="02070309020205020404" pitchFamily="49" charset="0"/>
              </a:rPr>
              <a:t>tj.raiseArm</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tj.shine</a:t>
            </a:r>
            <a:r>
              <a:rPr lang="en-US" sz="1400" dirty="0">
                <a:latin typeface="Courier New" panose="02070309020205020404" pitchFamily="49" charset="0"/>
                <a:cs typeface="Courier New" panose="02070309020205020404" pitchFamily="49" charset="0"/>
              </a:rPr>
              <a:t>('blue');</a:t>
            </a:r>
          </a:p>
          <a:p>
            <a:r>
              <a:rPr lang="en-US" sz="1400" b="1" dirty="0" err="1">
                <a:latin typeface="Courier New" panose="02070309020205020404" pitchFamily="49" charset="0"/>
                <a:cs typeface="Courier New" panose="02070309020205020404" pitchFamily="49" charset="0"/>
              </a:rPr>
              <a:t>tj.sleep</a:t>
            </a:r>
            <a:r>
              <a:rPr lang="en-US" sz="1400" b="1" dirty="0">
                <a:latin typeface="Courier New" panose="02070309020205020404" pitchFamily="49" charset="0"/>
                <a:cs typeface="Courier New" panose="02070309020205020404" pitchFamily="49" charset="0"/>
              </a:rPr>
              <a:t>(2000);</a:t>
            </a:r>
          </a:p>
          <a:p>
            <a:r>
              <a:rPr lang="en-US" sz="1400" dirty="0" err="1">
                <a:latin typeface="Courier New" panose="02070309020205020404" pitchFamily="49" charset="0"/>
                <a:cs typeface="Courier New" panose="02070309020205020404" pitchFamily="49" charset="0"/>
              </a:rPr>
              <a:t>tj.lowerArm</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tj.shine</a:t>
            </a:r>
            <a:r>
              <a:rPr lang="en-US" sz="1400" dirty="0">
                <a:latin typeface="Courier New" panose="02070309020205020404" pitchFamily="49" charset="0"/>
                <a:cs typeface="Courier New" panose="02070309020205020404" pitchFamily="49" charset="0"/>
              </a:rPr>
              <a:t>('orange');</a:t>
            </a:r>
          </a:p>
          <a:p>
            <a:r>
              <a:rPr lang="en-US" sz="1400" b="1" dirty="0" err="1">
                <a:latin typeface="Courier New" panose="02070309020205020404" pitchFamily="49" charset="0"/>
                <a:cs typeface="Courier New" panose="02070309020205020404" pitchFamily="49" charset="0"/>
              </a:rPr>
              <a:t>tj.sleep</a:t>
            </a:r>
            <a:r>
              <a:rPr lang="en-US" sz="1400" b="1" dirty="0">
                <a:latin typeface="Courier New" panose="02070309020205020404" pitchFamily="49" charset="0"/>
                <a:cs typeface="Courier New" panose="02070309020205020404" pitchFamily="49" charset="0"/>
              </a:rPr>
              <a:t>(2000);</a:t>
            </a:r>
          </a:p>
          <a:p>
            <a:r>
              <a:rPr lang="en-US" sz="1400" dirty="0" err="1">
                <a:latin typeface="Courier New" panose="02070309020205020404" pitchFamily="49" charset="0"/>
                <a:cs typeface="Courier New" panose="02070309020205020404" pitchFamily="49" charset="0"/>
              </a:rPr>
              <a:t>tj.armBack</a:t>
            </a:r>
            <a:r>
              <a:rPr lang="en-US" sz="1400" dirty="0">
                <a:latin typeface="Courier New" panose="02070309020205020404" pitchFamily="49" charset="0"/>
                <a:cs typeface="Courier New" panose="02070309020205020404" pitchFamily="49" charset="0"/>
              </a:rPr>
              <a:t>();</a:t>
            </a:r>
          </a:p>
          <a:p>
            <a:r>
              <a:rPr lang="en-GB" sz="1400" dirty="0" err="1">
                <a:latin typeface="Courier New" panose="02070309020205020404" pitchFamily="49" charset="0"/>
                <a:cs typeface="Courier New" panose="02070309020205020404" pitchFamily="49" charset="0"/>
              </a:rPr>
              <a:t>tj.shine</a:t>
            </a:r>
            <a:r>
              <a:rPr lang="en-GB" sz="1400" dirty="0">
                <a:latin typeface="Courier New" panose="02070309020205020404" pitchFamily="49" charset="0"/>
                <a:cs typeface="Courier New" panose="02070309020205020404" pitchFamily="49" charset="0"/>
              </a:rPr>
              <a:t>('off');</a:t>
            </a:r>
            <a:endParaRPr lang="en-US" sz="1400" dirty="0">
              <a:latin typeface="Courier New" panose="02070309020205020404" pitchFamily="49" charset="0"/>
              <a:cs typeface="Courier New" panose="02070309020205020404" pitchFamily="49" charset="0"/>
            </a:endParaRPr>
          </a:p>
        </p:txBody>
      </p:sp>
      <p:pic>
        <p:nvPicPr>
          <p:cNvPr id="18" name="Picture 17">
            <a:extLst>
              <a:ext uri="{FF2B5EF4-FFF2-40B4-BE49-F238E27FC236}">
                <a16:creationId xmlns:a16="http://schemas.microsoft.com/office/drawing/2014/main" id="{43CE0C63-D511-472B-A23D-BFBB747D405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18165" y="5626875"/>
            <a:ext cx="1375365" cy="907740"/>
          </a:xfrm>
          <a:prstGeom prst="rect">
            <a:avLst/>
          </a:prstGeom>
        </p:spPr>
      </p:pic>
      <p:sp>
        <p:nvSpPr>
          <p:cNvPr id="19" name="Plus Sign 18">
            <a:extLst>
              <a:ext uri="{FF2B5EF4-FFF2-40B4-BE49-F238E27FC236}">
                <a16:creationId xmlns:a16="http://schemas.microsoft.com/office/drawing/2014/main" id="{85DF2E28-6484-489E-B6C1-EA3ED2258ECC}"/>
              </a:ext>
            </a:extLst>
          </p:cNvPr>
          <p:cNvSpPr/>
          <p:nvPr/>
        </p:nvSpPr>
        <p:spPr>
          <a:xfrm>
            <a:off x="8812994" y="6516432"/>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39253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10"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888141"/>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200" spc="-1" dirty="0">
                <a:solidFill>
                  <a:srgbClr val="000000"/>
                </a:solidFill>
                <a:uFill>
                  <a:solidFill>
                    <a:srgbClr val="FFFFFF"/>
                  </a:solidFill>
                </a:uFill>
                <a:latin typeface="IBM Plex Sans SemiBold"/>
                <a:ea typeface="Andale Mono"/>
                <a:cs typeface="IBM Plex Sans SemiBold"/>
              </a:rPr>
              <a:t>Zero to Master in TJBot programming (1/2)</a:t>
            </a:r>
            <a:endParaRPr lang="en-GB" sz="2400" spc="-1" dirty="0">
              <a:solidFill>
                <a:srgbClr val="000000"/>
              </a:solidFill>
              <a:uFill>
                <a:solidFill>
                  <a:srgbClr val="FFFFFF"/>
                </a:solidFill>
              </a:uFill>
              <a:latin typeface="IBM Plex Sans SemiBold"/>
              <a:ea typeface="Andale Mono"/>
              <a:cs typeface="IBM Plex Sans SemiBold"/>
            </a:endParaRPr>
          </a:p>
        </p:txBody>
      </p:sp>
      <p:pic>
        <p:nvPicPr>
          <p:cNvPr id="7" name="Picture 6">
            <a:hlinkClick r:id="rId3"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9" name="Rectangle 8">
            <a:extLst>
              <a:ext uri="{FF2B5EF4-FFF2-40B4-BE49-F238E27FC236}">
                <a16:creationId xmlns:a16="http://schemas.microsoft.com/office/drawing/2014/main" id="{A1867C47-076B-4575-ABB7-3ABE84A9606E}"/>
              </a:ext>
            </a:extLst>
          </p:cNvPr>
          <p:cNvSpPr/>
          <p:nvPr/>
        </p:nvSpPr>
        <p:spPr>
          <a:xfrm>
            <a:off x="130627" y="1484168"/>
            <a:ext cx="8909464" cy="1477328"/>
          </a:xfrm>
          <a:prstGeom prst="rect">
            <a:avLst/>
          </a:prstGeom>
        </p:spPr>
        <p:txBody>
          <a:bodyPr wrap="square">
            <a:spAutoFit/>
          </a:bodyPr>
          <a:lstStyle/>
          <a:p>
            <a:pPr marL="285750" indent="-285750">
              <a:buFont typeface="Arial" panose="020B0604020202020204" pitchFamily="34" charset="0"/>
              <a:buChar char="•"/>
            </a:pPr>
            <a:r>
              <a:rPr lang="en-GB" dirty="0" err="1">
                <a:solidFill>
                  <a:srgbClr val="FF0000"/>
                </a:solidFill>
              </a:rPr>
              <a:t>const</a:t>
            </a:r>
            <a:r>
              <a:rPr lang="en-GB" dirty="0">
                <a:solidFill>
                  <a:srgbClr val="FF0000"/>
                </a:solidFill>
              </a:rPr>
              <a:t> TJBot = require('</a:t>
            </a:r>
            <a:r>
              <a:rPr lang="en-GB" dirty="0" err="1">
                <a:solidFill>
                  <a:srgbClr val="FF0000"/>
                </a:solidFill>
              </a:rPr>
              <a:t>tjbot</a:t>
            </a:r>
            <a:r>
              <a:rPr lang="en-GB" dirty="0">
                <a:solidFill>
                  <a:srgbClr val="FF0000"/>
                </a:solidFill>
              </a:rPr>
              <a:t>’)</a:t>
            </a:r>
            <a:r>
              <a:rPr lang="en-GB" dirty="0"/>
              <a:t> statement leverages on </a:t>
            </a:r>
            <a:r>
              <a:rPr lang="en-GB" dirty="0">
                <a:hlinkClick r:id="rId5"/>
              </a:rPr>
              <a:t>tjbotlib</a:t>
            </a:r>
            <a:r>
              <a:rPr lang="en-GB" dirty="0"/>
              <a:t>, a Node.js library that abstracts basic functions for TJBot. It’s the core of everything and can be used (and even modified or expanded) to create your own robot. It’s downloaded and activated during TJBot setup with </a:t>
            </a:r>
            <a:r>
              <a:rPr lang="en-GB" dirty="0" err="1">
                <a:solidFill>
                  <a:srgbClr val="FF0000"/>
                </a:solidFill>
              </a:rPr>
              <a:t>npm</a:t>
            </a:r>
            <a:r>
              <a:rPr lang="en-GB" dirty="0">
                <a:solidFill>
                  <a:srgbClr val="FF0000"/>
                </a:solidFill>
              </a:rPr>
              <a:t> install --save </a:t>
            </a:r>
            <a:r>
              <a:rPr lang="en-GB" dirty="0" err="1">
                <a:solidFill>
                  <a:srgbClr val="FF0000"/>
                </a:solidFill>
              </a:rPr>
              <a:t>tjbot</a:t>
            </a:r>
            <a:r>
              <a:rPr lang="en-GB" dirty="0">
                <a:solidFill>
                  <a:srgbClr val="FF0000"/>
                </a:solidFill>
              </a:rPr>
              <a:t> </a:t>
            </a:r>
            <a:r>
              <a:rPr lang="en-GB" dirty="0"/>
              <a:t>command.</a:t>
            </a:r>
          </a:p>
          <a:p>
            <a:endParaRPr lang="en-GB" dirty="0"/>
          </a:p>
        </p:txBody>
      </p:sp>
      <p:sp>
        <p:nvSpPr>
          <p:cNvPr id="6" name="Rectangle 5">
            <a:extLst>
              <a:ext uri="{FF2B5EF4-FFF2-40B4-BE49-F238E27FC236}">
                <a16:creationId xmlns:a16="http://schemas.microsoft.com/office/drawing/2014/main" id="{4DD2B38A-5C3A-4771-9B33-37AC3D8AB79B}"/>
              </a:ext>
            </a:extLst>
          </p:cNvPr>
          <p:cNvSpPr/>
          <p:nvPr/>
        </p:nvSpPr>
        <p:spPr>
          <a:xfrm>
            <a:off x="124691" y="2736009"/>
            <a:ext cx="5663045" cy="3139321"/>
          </a:xfrm>
          <a:prstGeom prst="rect">
            <a:avLst/>
          </a:prstGeom>
        </p:spPr>
        <p:txBody>
          <a:bodyPr wrap="square">
            <a:spAutoFit/>
          </a:bodyPr>
          <a:lstStyle/>
          <a:p>
            <a:pPr marL="285750" indent="-285750">
              <a:buFont typeface="Arial" panose="020B0604020202020204" pitchFamily="34" charset="0"/>
              <a:buChar char="•"/>
            </a:pPr>
            <a:r>
              <a:rPr lang="en-GB" dirty="0"/>
              <a:t>Create your TJBot with the constructor </a:t>
            </a:r>
            <a:r>
              <a:rPr lang="en-GB" dirty="0">
                <a:solidFill>
                  <a:srgbClr val="FF0000"/>
                </a:solidFill>
              </a:rPr>
              <a:t>function TJBot(hardware, configuration, credentials)</a:t>
            </a:r>
            <a:r>
              <a:rPr lang="en-GB" dirty="0"/>
              <a:t>, as shown in previous examples.</a:t>
            </a:r>
          </a:p>
          <a:p>
            <a:pPr marL="171450" indent="-171450">
              <a:buFont typeface="Arial" panose="020B0604020202020204" pitchFamily="34" charset="0"/>
              <a:buChar char="•"/>
            </a:pPr>
            <a:endParaRPr lang="en-GB" sz="900" dirty="0"/>
          </a:p>
          <a:p>
            <a:pPr marL="285750" indent="-285750">
              <a:buFont typeface="Arial" panose="020B0604020202020204" pitchFamily="34" charset="0"/>
              <a:buChar char="•"/>
            </a:pPr>
            <a:r>
              <a:rPr lang="en-GB" dirty="0"/>
              <a:t>Valid options for </a:t>
            </a:r>
            <a:r>
              <a:rPr lang="en-GB" b="1" dirty="0"/>
              <a:t>hardware</a:t>
            </a:r>
            <a:r>
              <a:rPr lang="en-GB" dirty="0"/>
              <a:t> are: </a:t>
            </a:r>
            <a:r>
              <a:rPr lang="en-GB" b="1" dirty="0"/>
              <a:t>camera, led, microphone, servo, and speaker</a:t>
            </a:r>
            <a:r>
              <a:rPr lang="en-GB" dirty="0"/>
              <a:t>.</a:t>
            </a:r>
          </a:p>
          <a:p>
            <a:pPr marL="171450" indent="-171450">
              <a:buFont typeface="Arial" panose="020B0604020202020204" pitchFamily="34" charset="0"/>
              <a:buChar char="•"/>
            </a:pPr>
            <a:endParaRPr lang="en-GB" sz="900" dirty="0"/>
          </a:p>
          <a:p>
            <a:pPr marL="285750" indent="-285750">
              <a:buFont typeface="Arial" panose="020B0604020202020204" pitchFamily="34" charset="0"/>
              <a:buChar char="•"/>
            </a:pPr>
            <a:r>
              <a:rPr lang="en-GB" dirty="0"/>
              <a:t>TJBot has several </a:t>
            </a:r>
            <a:r>
              <a:rPr lang="en-GB" b="1" dirty="0">
                <a:hlinkClick r:id="rId5"/>
              </a:rPr>
              <a:t>configuration</a:t>
            </a:r>
            <a:r>
              <a:rPr lang="en-GB" dirty="0">
                <a:hlinkClick r:id="rId5"/>
              </a:rPr>
              <a:t> options </a:t>
            </a:r>
            <a:r>
              <a:rPr lang="en-GB" dirty="0"/>
              <a:t>as described </a:t>
            </a:r>
            <a:r>
              <a:rPr lang="en-GB" dirty="0">
                <a:hlinkClick r:id="rId6" action="ppaction://hlinksldjump"/>
              </a:rPr>
              <a:t>here</a:t>
            </a:r>
            <a:r>
              <a:rPr lang="en-GB" dirty="0"/>
              <a:t>. The most common options are: robot.name, </a:t>
            </a:r>
            <a:r>
              <a:rPr lang="en-GB" dirty="0" err="1"/>
              <a:t>robot.gender</a:t>
            </a:r>
            <a:r>
              <a:rPr lang="en-GB" dirty="0"/>
              <a:t>, </a:t>
            </a:r>
            <a:r>
              <a:rPr lang="en-GB" dirty="0" err="1"/>
              <a:t>listen.language</a:t>
            </a:r>
            <a:r>
              <a:rPr lang="en-GB" dirty="0"/>
              <a:t>, </a:t>
            </a:r>
            <a:r>
              <a:rPr lang="en-GB" dirty="0" err="1"/>
              <a:t>speak.language</a:t>
            </a:r>
            <a:r>
              <a:rPr lang="en-GB" dirty="0"/>
              <a:t> and </a:t>
            </a:r>
            <a:r>
              <a:rPr lang="en-GB" dirty="0" err="1"/>
              <a:t>verboseLogging</a:t>
            </a:r>
            <a:r>
              <a:rPr lang="en-GB" dirty="0"/>
              <a:t>. Additional advanced configuration options are available.</a:t>
            </a:r>
          </a:p>
        </p:txBody>
      </p:sp>
      <p:pic>
        <p:nvPicPr>
          <p:cNvPr id="8" name="Picture 7">
            <a:extLst>
              <a:ext uri="{FF2B5EF4-FFF2-40B4-BE49-F238E27FC236}">
                <a16:creationId xmlns:a16="http://schemas.microsoft.com/office/drawing/2014/main" id="{7214B380-711A-4EF7-9F51-28CFA04CC48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697218" y="2803726"/>
            <a:ext cx="3342873" cy="2895864"/>
          </a:xfrm>
          <a:prstGeom prst="rect">
            <a:avLst/>
          </a:prstGeom>
        </p:spPr>
      </p:pic>
      <p:sp>
        <p:nvSpPr>
          <p:cNvPr id="13" name="Plus Sign 12">
            <a:extLst>
              <a:ext uri="{FF2B5EF4-FFF2-40B4-BE49-F238E27FC236}">
                <a16:creationId xmlns:a16="http://schemas.microsoft.com/office/drawing/2014/main" id="{4EA4F698-B528-4789-9F7D-F9EC4D379C0C}"/>
              </a:ext>
            </a:extLst>
          </p:cNvPr>
          <p:cNvSpPr/>
          <p:nvPr/>
        </p:nvSpPr>
        <p:spPr>
          <a:xfrm>
            <a:off x="8823878" y="653704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10" name="Rectangle 9">
            <a:extLst>
              <a:ext uri="{FF2B5EF4-FFF2-40B4-BE49-F238E27FC236}">
                <a16:creationId xmlns:a16="http://schemas.microsoft.com/office/drawing/2014/main" id="{3DCB59CD-E83B-4E6A-AC7B-023A3BE42228}"/>
              </a:ext>
            </a:extLst>
          </p:cNvPr>
          <p:cNvSpPr/>
          <p:nvPr/>
        </p:nvSpPr>
        <p:spPr>
          <a:xfrm>
            <a:off x="103908" y="5442196"/>
            <a:ext cx="8719969" cy="1338828"/>
          </a:xfrm>
          <a:prstGeom prst="rect">
            <a:avLst/>
          </a:prstGeom>
        </p:spPr>
        <p:txBody>
          <a:bodyPr wrap="square">
            <a:spAutoFit/>
          </a:bodyPr>
          <a:lstStyle/>
          <a:p>
            <a:pPr marL="285750" indent="-285750">
              <a:buFont typeface="Arial" panose="020B0604020202020204" pitchFamily="34" charset="0"/>
              <a:buChar char="•"/>
            </a:pPr>
            <a:endParaRPr lang="en-GB" dirty="0"/>
          </a:p>
          <a:p>
            <a:pPr marL="171450" indent="-171450">
              <a:buFont typeface="Arial" panose="020B0604020202020204" pitchFamily="34" charset="0"/>
              <a:buChar char="•"/>
            </a:pPr>
            <a:endParaRPr lang="en-GB" sz="900" dirty="0"/>
          </a:p>
          <a:p>
            <a:pPr marL="285750" indent="-285750">
              <a:buFont typeface="Arial" panose="020B0604020202020204" pitchFamily="34" charset="0"/>
              <a:buChar char="•"/>
            </a:pPr>
            <a:r>
              <a:rPr lang="en-GB" dirty="0"/>
              <a:t>The </a:t>
            </a:r>
            <a:r>
              <a:rPr lang="en-GB" b="1" dirty="0"/>
              <a:t>credentials</a:t>
            </a:r>
            <a:r>
              <a:rPr lang="en-GB" dirty="0"/>
              <a:t> object expects credentials to be defined for each Watson service needed by your application. Most services expect a username and password, although some (e.g. </a:t>
            </a:r>
            <a:r>
              <a:rPr lang="en-GB" dirty="0" err="1"/>
              <a:t>visual_recognition</a:t>
            </a:r>
            <a:r>
              <a:rPr lang="en-GB" dirty="0"/>
              <a:t>) expect an API key.</a:t>
            </a:r>
          </a:p>
        </p:txBody>
      </p:sp>
    </p:spTree>
    <p:extLst>
      <p:ext uri="{BB962C8B-B14F-4D97-AF65-F5344CB8AC3E}">
        <p14:creationId xmlns:p14="http://schemas.microsoft.com/office/powerpoint/2010/main" val="538116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888141"/>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200" spc="-1" dirty="0">
                <a:solidFill>
                  <a:srgbClr val="000000"/>
                </a:solidFill>
                <a:uFill>
                  <a:solidFill>
                    <a:srgbClr val="FFFFFF"/>
                  </a:solidFill>
                </a:uFill>
                <a:latin typeface="IBM Plex Sans SemiBold"/>
                <a:ea typeface="Andale Mono"/>
                <a:cs typeface="IBM Plex Sans SemiBold"/>
              </a:rPr>
              <a:t>Zero to Master in TJBot programming (2/2)</a:t>
            </a:r>
            <a:endParaRPr lang="en-GB" sz="2400" spc="-1" dirty="0">
              <a:solidFill>
                <a:srgbClr val="000000"/>
              </a:solidFill>
              <a:uFill>
                <a:solidFill>
                  <a:srgbClr val="FFFFFF"/>
                </a:solidFill>
              </a:uFill>
              <a:latin typeface="IBM Plex Sans SemiBold"/>
              <a:ea typeface="Andale Mono"/>
              <a:cs typeface="IBM Plex Sans SemiBold"/>
            </a:endParaRPr>
          </a:p>
        </p:txBody>
      </p:sp>
      <p:pic>
        <p:nvPicPr>
          <p:cNvPr id="7" name="Picture 6">
            <a:hlinkClick r:id="rId3"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9" name="Rectangle 8">
            <a:extLst>
              <a:ext uri="{FF2B5EF4-FFF2-40B4-BE49-F238E27FC236}">
                <a16:creationId xmlns:a16="http://schemas.microsoft.com/office/drawing/2014/main" id="{A1867C47-076B-4575-ABB7-3ABE84A9606E}"/>
              </a:ext>
            </a:extLst>
          </p:cNvPr>
          <p:cNvSpPr/>
          <p:nvPr/>
        </p:nvSpPr>
        <p:spPr>
          <a:xfrm>
            <a:off x="130627" y="1484168"/>
            <a:ext cx="8909464" cy="369332"/>
          </a:xfrm>
          <a:prstGeom prst="rect">
            <a:avLst/>
          </a:prstGeom>
        </p:spPr>
        <p:txBody>
          <a:bodyPr wrap="square">
            <a:spAutoFit/>
          </a:bodyPr>
          <a:lstStyle/>
          <a:p>
            <a:r>
              <a:rPr lang="en-GB" dirty="0"/>
              <a:t>A description of the </a:t>
            </a:r>
            <a:r>
              <a:rPr lang="en-GB" dirty="0">
                <a:hlinkClick r:id="rId5"/>
              </a:rPr>
              <a:t>public TJBot API </a:t>
            </a:r>
            <a:r>
              <a:rPr lang="en-GB" dirty="0"/>
              <a:t>is given below. </a:t>
            </a:r>
          </a:p>
        </p:txBody>
      </p:sp>
      <p:sp>
        <p:nvSpPr>
          <p:cNvPr id="6" name="Rectangle 5">
            <a:extLst>
              <a:ext uri="{FF2B5EF4-FFF2-40B4-BE49-F238E27FC236}">
                <a16:creationId xmlns:a16="http://schemas.microsoft.com/office/drawing/2014/main" id="{4DD2B38A-5C3A-4771-9B33-37AC3D8AB79B}"/>
              </a:ext>
            </a:extLst>
          </p:cNvPr>
          <p:cNvSpPr/>
          <p:nvPr/>
        </p:nvSpPr>
        <p:spPr>
          <a:xfrm>
            <a:off x="141515" y="1776845"/>
            <a:ext cx="4430485" cy="5078313"/>
          </a:xfrm>
          <a:prstGeom prst="rect">
            <a:avLst/>
          </a:prstGeom>
        </p:spPr>
        <p:txBody>
          <a:bodyPr wrap="square">
            <a:spAutoFit/>
          </a:bodyPr>
          <a:lstStyle/>
          <a:p>
            <a:r>
              <a:rPr lang="en-GB" sz="1200" dirty="0" err="1"/>
              <a:t>tj.sleep</a:t>
            </a:r>
            <a:r>
              <a:rPr lang="en-GB" sz="1200" dirty="0"/>
              <a:t>(</a:t>
            </a:r>
            <a:r>
              <a:rPr lang="en-GB" sz="1200" dirty="0" err="1"/>
              <a:t>msec</a:t>
            </a:r>
            <a:r>
              <a:rPr lang="en-GB" sz="1200" dirty="0"/>
              <a:t>): Sleeps for the given number of milliseconds.</a:t>
            </a:r>
          </a:p>
          <a:p>
            <a:r>
              <a:rPr lang="en-GB" sz="1200" dirty="0" err="1"/>
              <a:t>tj.analyzeTone</a:t>
            </a:r>
            <a:r>
              <a:rPr lang="en-GB" sz="1200" dirty="0"/>
              <a:t>(text): </a:t>
            </a:r>
            <a:r>
              <a:rPr lang="en-GB" sz="1200" dirty="0" err="1"/>
              <a:t>Analyzes</a:t>
            </a:r>
            <a:r>
              <a:rPr lang="en-GB" sz="1200" dirty="0"/>
              <a:t> the given text for the presence of emotions.</a:t>
            </a:r>
          </a:p>
          <a:p>
            <a:r>
              <a:rPr lang="en-GB" sz="1200" dirty="0" err="1"/>
              <a:t>tj.converse</a:t>
            </a:r>
            <a:r>
              <a:rPr lang="en-GB" sz="1200" dirty="0"/>
              <a:t>(</a:t>
            </a:r>
            <a:r>
              <a:rPr lang="en-GB" sz="1200" dirty="0" err="1"/>
              <a:t>workspaceId</a:t>
            </a:r>
            <a:r>
              <a:rPr lang="en-GB" sz="1200" dirty="0"/>
              <a:t>, message, </a:t>
            </a:r>
            <a:r>
              <a:rPr lang="en-GB" sz="1200" dirty="0" err="1"/>
              <a:t>callback</a:t>
            </a:r>
            <a:r>
              <a:rPr lang="en-GB" sz="1200" dirty="0"/>
              <a:t>): Takes a conversational turn in the Conversation service.</a:t>
            </a:r>
          </a:p>
          <a:p>
            <a:r>
              <a:rPr lang="en-GB" sz="1200" dirty="0" err="1"/>
              <a:t>tj.listen</a:t>
            </a:r>
            <a:r>
              <a:rPr lang="en-GB" sz="1200" dirty="0"/>
              <a:t>(</a:t>
            </a:r>
            <a:r>
              <a:rPr lang="en-GB" sz="1200" dirty="0" err="1"/>
              <a:t>callback</a:t>
            </a:r>
            <a:r>
              <a:rPr lang="en-GB" sz="1200" dirty="0"/>
              <a:t>): Opens the microphone and streams data to the </a:t>
            </a:r>
            <a:r>
              <a:rPr lang="en-GB" sz="1200" dirty="0" err="1"/>
              <a:t>speech_to_text</a:t>
            </a:r>
            <a:r>
              <a:rPr lang="en-GB" sz="1200" dirty="0"/>
              <a:t> service.</a:t>
            </a:r>
          </a:p>
          <a:p>
            <a:r>
              <a:rPr lang="en-GB" sz="1200" dirty="0" err="1"/>
              <a:t>tj.pauseListening</a:t>
            </a:r>
            <a:r>
              <a:rPr lang="en-GB" sz="1200" dirty="0"/>
              <a:t>(): Pauses listening.</a:t>
            </a:r>
          </a:p>
          <a:p>
            <a:r>
              <a:rPr lang="en-GB" sz="1200" dirty="0" err="1"/>
              <a:t>tj.resumeListening</a:t>
            </a:r>
            <a:r>
              <a:rPr lang="en-GB" sz="1200" dirty="0"/>
              <a:t>(): Resumes listening.</a:t>
            </a:r>
          </a:p>
          <a:p>
            <a:r>
              <a:rPr lang="en-GB" sz="1200" dirty="0" err="1"/>
              <a:t>tj.stopListening</a:t>
            </a:r>
            <a:r>
              <a:rPr lang="en-GB" sz="1200" dirty="0"/>
              <a:t>(): Stops listening.</a:t>
            </a:r>
          </a:p>
          <a:p>
            <a:r>
              <a:rPr lang="en-GB" sz="1200" dirty="0" err="1"/>
              <a:t>tj.see</a:t>
            </a:r>
            <a:r>
              <a:rPr lang="en-GB" sz="1200" dirty="0"/>
              <a:t>(): Returns a list of objects seen and their confidences.</a:t>
            </a:r>
          </a:p>
          <a:p>
            <a:r>
              <a:rPr lang="en-GB" sz="1200" dirty="0" err="1"/>
              <a:t>tj.recognizeObjectsInPhoto</a:t>
            </a:r>
            <a:r>
              <a:rPr lang="en-GB" sz="1200" dirty="0"/>
              <a:t>(</a:t>
            </a:r>
            <a:r>
              <a:rPr lang="en-GB" sz="1200" dirty="0" err="1"/>
              <a:t>filePath</a:t>
            </a:r>
            <a:r>
              <a:rPr lang="en-GB" sz="1200" dirty="0"/>
              <a:t>): Returns a list of objects seen and their confidences in the given photo.</a:t>
            </a:r>
          </a:p>
          <a:p>
            <a:r>
              <a:rPr lang="en-GB" sz="1200" dirty="0" err="1"/>
              <a:t>tj.read</a:t>
            </a:r>
            <a:r>
              <a:rPr lang="en-GB" sz="1200" dirty="0"/>
              <a:t>(): Returns a list of text strings read by TJBot.</a:t>
            </a:r>
          </a:p>
          <a:p>
            <a:r>
              <a:rPr lang="en-GB" sz="1200" dirty="0" err="1"/>
              <a:t>tj.recognizeTextInPhoto</a:t>
            </a:r>
            <a:r>
              <a:rPr lang="en-GB" sz="1200" dirty="0"/>
              <a:t>(</a:t>
            </a:r>
            <a:r>
              <a:rPr lang="en-GB" sz="1200" dirty="0" err="1"/>
              <a:t>filePath</a:t>
            </a:r>
            <a:r>
              <a:rPr lang="en-GB" sz="1200" dirty="0"/>
              <a:t>): Returns a list of text strings read by TJBot in the given photo.</a:t>
            </a:r>
          </a:p>
          <a:p>
            <a:r>
              <a:rPr lang="en-GB" sz="1200" dirty="0" err="1"/>
              <a:t>tj.takePhoto</a:t>
            </a:r>
            <a:r>
              <a:rPr lang="en-GB" sz="1200" dirty="0"/>
              <a:t>(</a:t>
            </a:r>
            <a:r>
              <a:rPr lang="en-GB" sz="1200" dirty="0" err="1"/>
              <a:t>targetPath</a:t>
            </a:r>
            <a:r>
              <a:rPr lang="en-GB" sz="1200" dirty="0"/>
              <a:t>): Takes an argument of the path </a:t>
            </a:r>
            <a:r>
              <a:rPr lang="en-GB" sz="1200" dirty="0" err="1"/>
              <a:t>targetPath</a:t>
            </a:r>
            <a:r>
              <a:rPr lang="en-GB" sz="1200" dirty="0"/>
              <a:t> where the image file should be saved.</a:t>
            </a:r>
          </a:p>
          <a:p>
            <a:r>
              <a:rPr lang="en-GB" sz="1200" dirty="0" err="1"/>
              <a:t>tj.shine</a:t>
            </a:r>
            <a:r>
              <a:rPr lang="en-GB" sz="1200" dirty="0"/>
              <a:t>(</a:t>
            </a:r>
            <a:r>
              <a:rPr lang="en-GB" sz="1200" dirty="0" err="1"/>
              <a:t>color</a:t>
            </a:r>
            <a:r>
              <a:rPr lang="en-GB" sz="1200" dirty="0"/>
              <a:t>): Shines the LED the specified </a:t>
            </a:r>
            <a:r>
              <a:rPr lang="en-GB" sz="1200" dirty="0" err="1"/>
              <a:t>color</a:t>
            </a:r>
            <a:r>
              <a:rPr lang="en-GB" sz="1200" dirty="0"/>
              <a:t>.</a:t>
            </a:r>
          </a:p>
          <a:p>
            <a:r>
              <a:rPr lang="en-GB" sz="1200" dirty="0" err="1"/>
              <a:t>tj.pulse</a:t>
            </a:r>
            <a:r>
              <a:rPr lang="en-GB" sz="1200" dirty="0"/>
              <a:t>(</a:t>
            </a:r>
            <a:r>
              <a:rPr lang="en-GB" sz="1200" dirty="0" err="1"/>
              <a:t>color</a:t>
            </a:r>
            <a:r>
              <a:rPr lang="en-GB" sz="1200" dirty="0"/>
              <a:t>, duration): Pulses the LED the given </a:t>
            </a:r>
            <a:r>
              <a:rPr lang="en-GB" sz="1200" dirty="0" err="1"/>
              <a:t>color</a:t>
            </a:r>
            <a:r>
              <a:rPr lang="en-GB" sz="1200" dirty="0"/>
              <a:t> (e.g. fades in and out to the given </a:t>
            </a:r>
            <a:r>
              <a:rPr lang="en-GB" sz="1200" dirty="0" err="1"/>
              <a:t>color</a:t>
            </a:r>
            <a:r>
              <a:rPr lang="en-GB" sz="1200" dirty="0"/>
              <a:t>).</a:t>
            </a:r>
          </a:p>
          <a:p>
            <a:r>
              <a:rPr lang="en-GB" sz="1200" dirty="0" err="1"/>
              <a:t>tj.shineColors</a:t>
            </a:r>
            <a:r>
              <a:rPr lang="en-GB" sz="1200" dirty="0"/>
              <a:t>(): Returns an array of all of the </a:t>
            </a:r>
            <a:r>
              <a:rPr lang="en-GB" sz="1200" dirty="0" err="1"/>
              <a:t>colors</a:t>
            </a:r>
            <a:r>
              <a:rPr lang="en-GB" sz="1200" dirty="0"/>
              <a:t> that TJBot understands.</a:t>
            </a:r>
          </a:p>
          <a:p>
            <a:r>
              <a:rPr lang="en-GB" sz="1200" dirty="0" err="1"/>
              <a:t>tj.randomColor</a:t>
            </a:r>
            <a:r>
              <a:rPr lang="en-GB" sz="1200" dirty="0"/>
              <a:t>(): Selects a random </a:t>
            </a:r>
            <a:r>
              <a:rPr lang="en-GB" sz="1200" dirty="0" err="1"/>
              <a:t>color</a:t>
            </a:r>
            <a:r>
              <a:rPr lang="en-GB" sz="1200" dirty="0"/>
              <a:t> from the array returned by </a:t>
            </a:r>
            <a:r>
              <a:rPr lang="en-GB" sz="1200" dirty="0" err="1"/>
              <a:t>tj.shineColors</a:t>
            </a:r>
            <a:r>
              <a:rPr lang="en-GB" sz="1200" dirty="0"/>
              <a:t>().</a:t>
            </a:r>
          </a:p>
          <a:p>
            <a:r>
              <a:rPr lang="en-GB" sz="1200" dirty="0" err="1"/>
              <a:t>tj.speak</a:t>
            </a:r>
            <a:r>
              <a:rPr lang="en-GB" sz="1200" dirty="0"/>
              <a:t>(message): Speaks the given message using </a:t>
            </a:r>
            <a:r>
              <a:rPr lang="en-GB" sz="1200" dirty="0" err="1"/>
              <a:t>text_to_speech</a:t>
            </a:r>
            <a:r>
              <a:rPr lang="en-GB" sz="1200" dirty="0"/>
              <a:t>.</a:t>
            </a:r>
          </a:p>
          <a:p>
            <a:r>
              <a:rPr lang="en-GB" sz="1200" dirty="0" err="1"/>
              <a:t>tj.play</a:t>
            </a:r>
            <a:r>
              <a:rPr lang="en-GB" sz="1200" dirty="0"/>
              <a:t>(</a:t>
            </a:r>
            <a:r>
              <a:rPr lang="en-GB" sz="1200" dirty="0" err="1"/>
              <a:t>soundFile</a:t>
            </a:r>
            <a:r>
              <a:rPr lang="en-GB" sz="1200" dirty="0"/>
              <a:t>): Plays the given sound file.</a:t>
            </a:r>
          </a:p>
        </p:txBody>
      </p:sp>
      <p:sp>
        <p:nvSpPr>
          <p:cNvPr id="10" name="Rectangle 9">
            <a:extLst>
              <a:ext uri="{FF2B5EF4-FFF2-40B4-BE49-F238E27FC236}">
                <a16:creationId xmlns:a16="http://schemas.microsoft.com/office/drawing/2014/main" id="{C1E53373-31B3-4632-9516-0539D68EBCB5}"/>
              </a:ext>
            </a:extLst>
          </p:cNvPr>
          <p:cNvSpPr/>
          <p:nvPr/>
        </p:nvSpPr>
        <p:spPr>
          <a:xfrm>
            <a:off x="4572000" y="1776845"/>
            <a:ext cx="4430485" cy="2492990"/>
          </a:xfrm>
          <a:prstGeom prst="rect">
            <a:avLst/>
          </a:prstGeom>
        </p:spPr>
        <p:txBody>
          <a:bodyPr wrap="square">
            <a:spAutoFit/>
          </a:bodyPr>
          <a:lstStyle/>
          <a:p>
            <a:r>
              <a:rPr lang="en-GB" sz="1200" dirty="0" err="1"/>
              <a:t>tj.translate</a:t>
            </a:r>
            <a:r>
              <a:rPr lang="en-GB" sz="1200" dirty="0"/>
              <a:t>(text, </a:t>
            </a:r>
            <a:r>
              <a:rPr lang="en-GB" sz="1200" dirty="0" err="1"/>
              <a:t>sourceLanguage</a:t>
            </a:r>
            <a:r>
              <a:rPr lang="en-GB" sz="1200" dirty="0"/>
              <a:t>, </a:t>
            </a:r>
            <a:r>
              <a:rPr lang="en-GB" sz="1200" dirty="0" err="1"/>
              <a:t>targetLanguage</a:t>
            </a:r>
            <a:r>
              <a:rPr lang="en-GB" sz="1200" dirty="0"/>
              <a:t>): Translates the given text from the source language to the target language.</a:t>
            </a:r>
          </a:p>
          <a:p>
            <a:r>
              <a:rPr lang="en-GB" sz="1200" dirty="0" err="1"/>
              <a:t>tj.identifyLanguage</a:t>
            </a:r>
            <a:r>
              <a:rPr lang="en-GB" sz="1200" dirty="0"/>
              <a:t>(text): Identifies the language in which the text was written.</a:t>
            </a:r>
          </a:p>
          <a:p>
            <a:r>
              <a:rPr lang="en-GB" sz="1200" dirty="0" err="1"/>
              <a:t>tj.isTranslatable</a:t>
            </a:r>
            <a:r>
              <a:rPr lang="en-GB" sz="1200" dirty="0"/>
              <a:t>(</a:t>
            </a:r>
            <a:r>
              <a:rPr lang="en-GB" sz="1200" dirty="0" err="1"/>
              <a:t>sourceLanguage</a:t>
            </a:r>
            <a:r>
              <a:rPr lang="en-GB" sz="1200" dirty="0"/>
              <a:t>, </a:t>
            </a:r>
            <a:r>
              <a:rPr lang="en-GB" sz="1200" dirty="0" err="1"/>
              <a:t>targetLanguage</a:t>
            </a:r>
            <a:r>
              <a:rPr lang="en-GB" sz="1200" dirty="0"/>
              <a:t>): Returns a Promise that resolves to true if there exists a translation model between the source language and the target language.</a:t>
            </a:r>
          </a:p>
          <a:p>
            <a:r>
              <a:rPr lang="en-GB" sz="1200" dirty="0" err="1"/>
              <a:t>tj.armBack</a:t>
            </a:r>
            <a:r>
              <a:rPr lang="en-GB" sz="1200" dirty="0"/>
              <a:t>(): Causes TJBot to move its arm backward (like a wind-up for a pitch).</a:t>
            </a:r>
          </a:p>
          <a:p>
            <a:r>
              <a:rPr lang="en-GB" sz="1200" dirty="0" err="1"/>
              <a:t>tj.raiseArm</a:t>
            </a:r>
            <a:r>
              <a:rPr lang="en-GB" sz="1200" dirty="0"/>
              <a:t>(): Causes TJBot to raise its arm to the upward position.</a:t>
            </a:r>
          </a:p>
          <a:p>
            <a:r>
              <a:rPr lang="en-GB" sz="1200" dirty="0" err="1"/>
              <a:t>tj.lowerArm</a:t>
            </a:r>
            <a:r>
              <a:rPr lang="en-GB" sz="1200" dirty="0"/>
              <a:t>(): Causes TJBot to lower its arm to the downward position.</a:t>
            </a:r>
          </a:p>
          <a:p>
            <a:r>
              <a:rPr lang="en-GB" sz="1200" dirty="0" err="1"/>
              <a:t>tj.wave</a:t>
            </a:r>
            <a:r>
              <a:rPr lang="en-GB" sz="1200" dirty="0"/>
              <a:t>(): Causes TJBot to wave the arm once (up-down-up).</a:t>
            </a:r>
          </a:p>
        </p:txBody>
      </p:sp>
      <p:pic>
        <p:nvPicPr>
          <p:cNvPr id="5" name="Picture 4">
            <a:extLst>
              <a:ext uri="{FF2B5EF4-FFF2-40B4-BE49-F238E27FC236}">
                <a16:creationId xmlns:a16="http://schemas.microsoft.com/office/drawing/2014/main" id="{CD0B2FA8-CD88-4C39-9B40-3A32AF3323D3}"/>
              </a:ext>
            </a:extLst>
          </p:cNvPr>
          <p:cNvPicPr>
            <a:picLocks noChangeAspect="1"/>
          </p:cNvPicPr>
          <p:nvPr/>
        </p:nvPicPr>
        <p:blipFill>
          <a:blip r:embed="rId6"/>
          <a:stretch>
            <a:fillRect/>
          </a:stretch>
        </p:blipFill>
        <p:spPr>
          <a:xfrm>
            <a:off x="5257800" y="4424653"/>
            <a:ext cx="2565502" cy="1705822"/>
          </a:xfrm>
          <a:prstGeom prst="rect">
            <a:avLst/>
          </a:prstGeom>
        </p:spPr>
      </p:pic>
      <p:sp>
        <p:nvSpPr>
          <p:cNvPr id="12" name="Rectangle 11">
            <a:extLst>
              <a:ext uri="{FF2B5EF4-FFF2-40B4-BE49-F238E27FC236}">
                <a16:creationId xmlns:a16="http://schemas.microsoft.com/office/drawing/2014/main" id="{A11EB2A5-F1B5-4D42-BB4E-1CF15B81370D}"/>
              </a:ext>
            </a:extLst>
          </p:cNvPr>
          <p:cNvSpPr/>
          <p:nvPr/>
        </p:nvSpPr>
        <p:spPr>
          <a:xfrm>
            <a:off x="7823302" y="4785241"/>
            <a:ext cx="1236025" cy="769441"/>
          </a:xfrm>
          <a:prstGeom prst="rect">
            <a:avLst/>
          </a:prstGeom>
        </p:spPr>
        <p:txBody>
          <a:bodyPr wrap="square">
            <a:spAutoFit/>
          </a:bodyPr>
          <a:lstStyle/>
          <a:p>
            <a:r>
              <a:rPr lang="en-GB" sz="1100" dirty="0"/>
              <a:t> Maryam </a:t>
            </a:r>
            <a:r>
              <a:rPr lang="en-GB" sz="1100" dirty="0" err="1"/>
              <a:t>Ashoori</a:t>
            </a:r>
            <a:r>
              <a:rPr lang="en-GB" sz="1100" dirty="0"/>
              <a:t>,</a:t>
            </a:r>
          </a:p>
          <a:p>
            <a:r>
              <a:rPr lang="en-GB" sz="1100" dirty="0"/>
              <a:t>‘Cool Things Czar’</a:t>
            </a:r>
          </a:p>
          <a:p>
            <a:r>
              <a:rPr lang="en-GB" sz="1100" dirty="0"/>
              <a:t>IBM Research</a:t>
            </a:r>
          </a:p>
          <a:p>
            <a:endParaRPr lang="en-US" sz="1100" dirty="0"/>
          </a:p>
        </p:txBody>
      </p:sp>
      <p:sp>
        <p:nvSpPr>
          <p:cNvPr id="13" name="Rectangle 12">
            <a:extLst>
              <a:ext uri="{FF2B5EF4-FFF2-40B4-BE49-F238E27FC236}">
                <a16:creationId xmlns:a16="http://schemas.microsoft.com/office/drawing/2014/main" id="{FFBC1D2D-6928-4A49-ABA7-AD5C8C8A25C2}"/>
              </a:ext>
            </a:extLst>
          </p:cNvPr>
          <p:cNvSpPr/>
          <p:nvPr/>
        </p:nvSpPr>
        <p:spPr>
          <a:xfrm>
            <a:off x="4707575" y="6079170"/>
            <a:ext cx="3968834" cy="584775"/>
          </a:xfrm>
          <a:prstGeom prst="rect">
            <a:avLst/>
          </a:prstGeom>
        </p:spPr>
        <p:txBody>
          <a:bodyPr wrap="square">
            <a:spAutoFit/>
          </a:bodyPr>
          <a:lstStyle/>
          <a:p>
            <a:r>
              <a:rPr lang="en-US" sz="1600" i="1" dirty="0"/>
              <a:t>“I’m part computer scientist, part user experience analyst, and part interface artist.”</a:t>
            </a:r>
            <a:endParaRPr lang="en-US" sz="1600" dirty="0"/>
          </a:p>
        </p:txBody>
      </p:sp>
      <p:sp>
        <p:nvSpPr>
          <p:cNvPr id="14" name="Plus Sign 13">
            <a:extLst>
              <a:ext uri="{FF2B5EF4-FFF2-40B4-BE49-F238E27FC236}">
                <a16:creationId xmlns:a16="http://schemas.microsoft.com/office/drawing/2014/main" id="{4F16CD5B-BCF8-46A1-BCA2-F33B6B94E291}"/>
              </a:ext>
            </a:extLst>
          </p:cNvPr>
          <p:cNvSpPr/>
          <p:nvPr/>
        </p:nvSpPr>
        <p:spPr>
          <a:xfrm>
            <a:off x="8811984" y="6547380"/>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638973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888141"/>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Expanding TJBot capabilities (1)</a:t>
            </a:r>
            <a:endParaRPr lang="en-GB" sz="2800" spc="-1" dirty="0">
              <a:solidFill>
                <a:srgbClr val="000000"/>
              </a:solidFill>
              <a:uFill>
                <a:solidFill>
                  <a:srgbClr val="FFFFFF"/>
                </a:solidFill>
              </a:uFill>
              <a:latin typeface="IBM Plex Sans SemiBold"/>
              <a:ea typeface="Andale Mono"/>
              <a:cs typeface="IBM Plex Sans SemiBold"/>
            </a:endParaRPr>
          </a:p>
        </p:txBody>
      </p:sp>
      <p:pic>
        <p:nvPicPr>
          <p:cNvPr id="7" name="Picture 6">
            <a:hlinkClick r:id="rId3"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9" name="Rectangle 8">
            <a:extLst>
              <a:ext uri="{FF2B5EF4-FFF2-40B4-BE49-F238E27FC236}">
                <a16:creationId xmlns:a16="http://schemas.microsoft.com/office/drawing/2014/main" id="{A1867C47-076B-4575-ABB7-3ABE84A9606E}"/>
              </a:ext>
            </a:extLst>
          </p:cNvPr>
          <p:cNvSpPr/>
          <p:nvPr/>
        </p:nvSpPr>
        <p:spPr>
          <a:xfrm>
            <a:off x="130627" y="1435528"/>
            <a:ext cx="8909464" cy="461665"/>
          </a:xfrm>
          <a:prstGeom prst="rect">
            <a:avLst/>
          </a:prstGeom>
        </p:spPr>
        <p:txBody>
          <a:bodyPr wrap="square">
            <a:spAutoFit/>
          </a:bodyPr>
          <a:lstStyle/>
          <a:p>
            <a:r>
              <a:rPr lang="en-GB" sz="2400" b="1" dirty="0"/>
              <a:t>Lisa Waugh altered TJBot to Use Two </a:t>
            </a:r>
            <a:r>
              <a:rPr lang="en-GB" sz="2400" b="1" dirty="0" err="1"/>
              <a:t>Neopixel</a:t>
            </a:r>
            <a:r>
              <a:rPr lang="en-GB" sz="2400" b="1" dirty="0"/>
              <a:t> RGB LEDs</a:t>
            </a:r>
          </a:p>
        </p:txBody>
      </p:sp>
      <p:sp>
        <p:nvSpPr>
          <p:cNvPr id="6" name="Rectangle 5">
            <a:extLst>
              <a:ext uri="{FF2B5EF4-FFF2-40B4-BE49-F238E27FC236}">
                <a16:creationId xmlns:a16="http://schemas.microsoft.com/office/drawing/2014/main" id="{4DD2B38A-5C3A-4771-9B33-37AC3D8AB79B}"/>
              </a:ext>
            </a:extLst>
          </p:cNvPr>
          <p:cNvSpPr/>
          <p:nvPr/>
        </p:nvSpPr>
        <p:spPr>
          <a:xfrm>
            <a:off x="69252" y="5985477"/>
            <a:ext cx="9013887" cy="830997"/>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a:spAutoFit/>
          </a:bodyPr>
          <a:lstStyle/>
          <a:p>
            <a:r>
              <a:rPr lang="en-GB" sz="1600" b="1" dirty="0"/>
              <a:t>Please edit tjbot.js very carefully.</a:t>
            </a:r>
          </a:p>
          <a:p>
            <a:r>
              <a:rPr lang="en-GB" sz="1600" dirty="0"/>
              <a:t>These changes have to be made in local copy of tjbot.js and it will be wiped out anytime you do an </a:t>
            </a:r>
            <a:r>
              <a:rPr lang="en-GB" sz="1600" dirty="0" err="1"/>
              <a:t>npm</a:t>
            </a:r>
            <a:r>
              <a:rPr lang="en-GB" sz="1600" dirty="0"/>
              <a:t> install or </a:t>
            </a:r>
            <a:r>
              <a:rPr lang="en-GB" sz="1600" dirty="0" err="1"/>
              <a:t>npm</a:t>
            </a:r>
            <a:r>
              <a:rPr lang="en-GB" sz="1600" dirty="0"/>
              <a:t> rebuild.  You will have to make this change for each recipe you want to use two </a:t>
            </a:r>
            <a:r>
              <a:rPr lang="en-GB" sz="1600" dirty="0" err="1"/>
              <a:t>leds</a:t>
            </a:r>
            <a:r>
              <a:rPr lang="en-GB" sz="1600" dirty="0"/>
              <a:t> with. </a:t>
            </a:r>
          </a:p>
        </p:txBody>
      </p:sp>
      <p:sp>
        <p:nvSpPr>
          <p:cNvPr id="14" name="Rectangle 13">
            <a:extLst>
              <a:ext uri="{FF2B5EF4-FFF2-40B4-BE49-F238E27FC236}">
                <a16:creationId xmlns:a16="http://schemas.microsoft.com/office/drawing/2014/main" id="{362C4F5C-AFC7-4D3D-9156-C4F24CFA4DD2}"/>
              </a:ext>
            </a:extLst>
          </p:cNvPr>
          <p:cNvSpPr/>
          <p:nvPr/>
        </p:nvSpPr>
        <p:spPr>
          <a:xfrm>
            <a:off x="60861" y="3126342"/>
            <a:ext cx="5719446" cy="2800767"/>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GB" sz="1600" dirty="0"/>
              <a:t>1-Find line # 231 this._</a:t>
            </a:r>
            <a:r>
              <a:rPr lang="en-GB" sz="1600" dirty="0" err="1"/>
              <a:t>led.init</a:t>
            </a:r>
            <a:r>
              <a:rPr lang="en-GB" sz="1600" dirty="0"/>
              <a:t>(1);</a:t>
            </a:r>
          </a:p>
          <a:p>
            <a:r>
              <a:rPr lang="en-GB" sz="1600" dirty="0"/>
              <a:t>  change the 1 to a 2 so you have this._</a:t>
            </a:r>
            <a:r>
              <a:rPr lang="en-GB" sz="1600" dirty="0" err="1"/>
              <a:t>led.init</a:t>
            </a:r>
            <a:r>
              <a:rPr lang="en-GB" sz="1600" dirty="0"/>
              <a:t>(2);</a:t>
            </a:r>
          </a:p>
          <a:p>
            <a:r>
              <a:rPr lang="en-GB" sz="1600" dirty="0"/>
              <a:t>2-Find line # 914 </a:t>
            </a:r>
            <a:r>
              <a:rPr lang="en-GB" sz="1600" dirty="0" err="1"/>
              <a:t>var</a:t>
            </a:r>
            <a:r>
              <a:rPr lang="en-GB" sz="1600" dirty="0"/>
              <a:t> </a:t>
            </a:r>
            <a:r>
              <a:rPr lang="en-GB" sz="1600" dirty="0" err="1"/>
              <a:t>colors</a:t>
            </a:r>
            <a:r>
              <a:rPr lang="en-GB" sz="1600" dirty="0"/>
              <a:t> = new Uint32Array(1);</a:t>
            </a:r>
          </a:p>
          <a:p>
            <a:r>
              <a:rPr lang="en-GB" sz="1600" dirty="0"/>
              <a:t>  change the 1 to a 2 so you have </a:t>
            </a:r>
            <a:r>
              <a:rPr lang="en-GB" sz="1600" dirty="0" err="1"/>
              <a:t>var</a:t>
            </a:r>
            <a:r>
              <a:rPr lang="en-GB" sz="1600" dirty="0"/>
              <a:t> </a:t>
            </a:r>
            <a:r>
              <a:rPr lang="en-GB" sz="1600" dirty="0" err="1"/>
              <a:t>colors</a:t>
            </a:r>
            <a:r>
              <a:rPr lang="en-GB" sz="1600" dirty="0"/>
              <a:t> = new Uint32Array(2);</a:t>
            </a:r>
          </a:p>
          <a:p>
            <a:r>
              <a:rPr lang="en-GB" sz="1600" dirty="0"/>
              <a:t>3-Duplicate line 915</a:t>
            </a:r>
          </a:p>
          <a:p>
            <a:r>
              <a:rPr lang="en-GB" sz="1600" dirty="0"/>
              <a:t>  change the duplicated line from </a:t>
            </a:r>
            <a:r>
              <a:rPr lang="en-GB" sz="1600" dirty="0" err="1"/>
              <a:t>colors</a:t>
            </a:r>
            <a:r>
              <a:rPr lang="en-GB" sz="1600" dirty="0"/>
              <a:t>[0] to </a:t>
            </a:r>
            <a:r>
              <a:rPr lang="en-GB" sz="1600" dirty="0" err="1"/>
              <a:t>colors</a:t>
            </a:r>
            <a:r>
              <a:rPr lang="en-GB" sz="1600" dirty="0"/>
              <a:t>[1]</a:t>
            </a:r>
          </a:p>
          <a:p>
            <a:r>
              <a:rPr lang="en-GB" sz="1600" dirty="0"/>
              <a:t>  you should have both of these lines now</a:t>
            </a:r>
          </a:p>
          <a:p>
            <a:r>
              <a:rPr lang="en-GB" sz="1600" dirty="0"/>
              <a:t>    </a:t>
            </a:r>
            <a:r>
              <a:rPr lang="en-GB" sz="1600" dirty="0" err="1"/>
              <a:t>colors</a:t>
            </a:r>
            <a:r>
              <a:rPr lang="en-GB" sz="1600" dirty="0"/>
              <a:t>[0] = </a:t>
            </a:r>
            <a:r>
              <a:rPr lang="en-GB" sz="1600" dirty="0" err="1"/>
              <a:t>parseInt</a:t>
            </a:r>
            <a:r>
              <a:rPr lang="en-GB" sz="1600" dirty="0"/>
              <a:t>(</a:t>
            </a:r>
            <a:r>
              <a:rPr lang="en-GB" sz="1600" dirty="0" err="1"/>
              <a:t>grb</a:t>
            </a:r>
            <a:r>
              <a:rPr lang="en-GB" sz="1600" dirty="0"/>
              <a:t>);</a:t>
            </a:r>
          </a:p>
          <a:p>
            <a:r>
              <a:rPr lang="en-GB" sz="1600" dirty="0"/>
              <a:t>    </a:t>
            </a:r>
            <a:r>
              <a:rPr lang="en-GB" sz="1600" dirty="0" err="1"/>
              <a:t>colors</a:t>
            </a:r>
            <a:r>
              <a:rPr lang="en-GB" sz="1600" dirty="0"/>
              <a:t>[1] = </a:t>
            </a:r>
            <a:r>
              <a:rPr lang="en-GB" sz="1600" dirty="0" err="1"/>
              <a:t>parseInt</a:t>
            </a:r>
            <a:r>
              <a:rPr lang="en-GB" sz="1600" dirty="0"/>
              <a:t>(</a:t>
            </a:r>
            <a:r>
              <a:rPr lang="en-GB" sz="1600" dirty="0" err="1"/>
              <a:t>grb</a:t>
            </a:r>
            <a:r>
              <a:rPr lang="en-GB" sz="1600" dirty="0"/>
              <a:t>);</a:t>
            </a:r>
          </a:p>
          <a:p>
            <a:r>
              <a:rPr lang="en-GB" sz="1600" dirty="0"/>
              <a:t>4-Save the file</a:t>
            </a:r>
          </a:p>
          <a:p>
            <a:r>
              <a:rPr lang="en-GB" sz="1600" dirty="0"/>
              <a:t>5-Run your recipe to test</a:t>
            </a:r>
          </a:p>
        </p:txBody>
      </p:sp>
      <p:sp>
        <p:nvSpPr>
          <p:cNvPr id="16" name="Plus Sign 15">
            <a:extLst>
              <a:ext uri="{FF2B5EF4-FFF2-40B4-BE49-F238E27FC236}">
                <a16:creationId xmlns:a16="http://schemas.microsoft.com/office/drawing/2014/main" id="{FB1DA248-25E3-4C4A-9A56-C46737C50F6D}"/>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pic>
        <p:nvPicPr>
          <p:cNvPr id="22" name="Picture 21">
            <a:extLst>
              <a:ext uri="{FF2B5EF4-FFF2-40B4-BE49-F238E27FC236}">
                <a16:creationId xmlns:a16="http://schemas.microsoft.com/office/drawing/2014/main" id="{48ED836E-C2A7-46BE-A05F-48C36BACA9AD}"/>
              </a:ext>
            </a:extLst>
          </p:cNvPr>
          <p:cNvPicPr>
            <a:picLocks noChangeAspect="1"/>
          </p:cNvPicPr>
          <p:nvPr/>
        </p:nvPicPr>
        <p:blipFill>
          <a:blip r:embed="rId5"/>
          <a:stretch>
            <a:fillRect/>
          </a:stretch>
        </p:blipFill>
        <p:spPr>
          <a:xfrm>
            <a:off x="4387559" y="1891306"/>
            <a:ext cx="4572638" cy="2000529"/>
          </a:xfrm>
          <a:prstGeom prst="rect">
            <a:avLst/>
          </a:prstGeom>
          <a:solidFill>
            <a:srgbClr val="FFFFCC"/>
          </a:solidFill>
          <a:ln>
            <a:solidFill>
              <a:schemeClr val="tx1"/>
            </a:solid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A4891859-B0C1-4422-8C0A-118BEAD65075}"/>
              </a:ext>
            </a:extLst>
          </p:cNvPr>
          <p:cNvSpPr/>
          <p:nvPr/>
        </p:nvSpPr>
        <p:spPr>
          <a:xfrm>
            <a:off x="90045" y="1884574"/>
            <a:ext cx="4182963" cy="954107"/>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sz="1400" dirty="0"/>
              <a:t>Wired each led directly to the pi for 3.3v and ground. </a:t>
            </a:r>
          </a:p>
          <a:p>
            <a:r>
              <a:rPr lang="en-US" sz="1400" dirty="0"/>
              <a:t>First led is wired to data in (pin 12).</a:t>
            </a:r>
          </a:p>
          <a:p>
            <a:r>
              <a:rPr lang="en-US" sz="1400" dirty="0"/>
              <a:t>Wired the first led Data OUT to the second led Data IN.</a:t>
            </a:r>
          </a:p>
          <a:p>
            <a:r>
              <a:rPr lang="en-US" sz="1400" dirty="0"/>
              <a:t>Note: The 3.3V pin could manage up to 3 RGB LEDs.</a:t>
            </a:r>
          </a:p>
        </p:txBody>
      </p:sp>
      <p:pic>
        <p:nvPicPr>
          <p:cNvPr id="15" name="Picture 14">
            <a:extLst>
              <a:ext uri="{FF2B5EF4-FFF2-40B4-BE49-F238E27FC236}">
                <a16:creationId xmlns:a16="http://schemas.microsoft.com/office/drawing/2014/main" id="{82CF0776-7CE3-4AF1-9771-9D056A844492}"/>
              </a:ext>
            </a:extLst>
          </p:cNvPr>
          <p:cNvPicPr>
            <a:picLocks noChangeAspect="1"/>
          </p:cNvPicPr>
          <p:nvPr/>
        </p:nvPicPr>
        <p:blipFill>
          <a:blip r:embed="rId6"/>
          <a:stretch>
            <a:fillRect/>
          </a:stretch>
        </p:blipFill>
        <p:spPr>
          <a:xfrm>
            <a:off x="5684870" y="3990835"/>
            <a:ext cx="3398269" cy="206781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13628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AB4158-0D4C-4DC5-892E-F1F8E2A270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98652" y="892069"/>
            <a:ext cx="2043440" cy="1348670"/>
          </a:xfrm>
          <a:prstGeom prst="rect">
            <a:avLst/>
          </a:prstGeom>
        </p:spPr>
      </p:pic>
      <p:pic>
        <p:nvPicPr>
          <p:cNvPr id="8" name="Picture 7">
            <a:extLst>
              <a:ext uri="{FF2B5EF4-FFF2-40B4-BE49-F238E27FC236}">
                <a16:creationId xmlns:a16="http://schemas.microsoft.com/office/drawing/2014/main" id="{64535923-5432-4CD2-8C52-4052FBB00B9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35753" y="2267860"/>
            <a:ext cx="5319131" cy="2904154"/>
          </a:xfrm>
          <a:prstGeom prst="rect">
            <a:avLst/>
          </a:prstGeom>
        </p:spPr>
      </p:pic>
      <p:sp>
        <p:nvSpPr>
          <p:cNvPr id="2" name="CustomShape 1">
            <a:extLst>
              <a:ext uri="{FF2B5EF4-FFF2-40B4-BE49-F238E27FC236}">
                <a16:creationId xmlns:a16="http://schemas.microsoft.com/office/drawing/2014/main" id="{09095E99-0B45-4DD5-B5BE-845349DE7378}"/>
              </a:ext>
            </a:extLst>
          </p:cNvPr>
          <p:cNvSpPr/>
          <p:nvPr/>
        </p:nvSpPr>
        <p:spPr>
          <a:xfrm>
            <a:off x="10884" y="888141"/>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Expanding TJBot capabilities (2)</a:t>
            </a:r>
            <a:endParaRPr lang="en-GB" sz="2800" spc="-1" dirty="0">
              <a:solidFill>
                <a:srgbClr val="000000"/>
              </a:solidFill>
              <a:uFill>
                <a:solidFill>
                  <a:srgbClr val="FFFFFF"/>
                </a:solidFill>
              </a:uFill>
              <a:latin typeface="IBM Plex Sans SemiBold"/>
              <a:ea typeface="Andale Mono"/>
              <a:cs typeface="IBM Plex Sans SemiBold"/>
            </a:endParaRPr>
          </a:p>
        </p:txBody>
      </p:sp>
      <p:pic>
        <p:nvPicPr>
          <p:cNvPr id="7" name="Picture 6">
            <a:hlinkClick r:id="rId5"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9" name="Rectangle 8">
            <a:extLst>
              <a:ext uri="{FF2B5EF4-FFF2-40B4-BE49-F238E27FC236}">
                <a16:creationId xmlns:a16="http://schemas.microsoft.com/office/drawing/2014/main" id="{A1867C47-076B-4575-ABB7-3ABE84A9606E}"/>
              </a:ext>
            </a:extLst>
          </p:cNvPr>
          <p:cNvSpPr/>
          <p:nvPr/>
        </p:nvSpPr>
        <p:spPr>
          <a:xfrm>
            <a:off x="130627" y="1484168"/>
            <a:ext cx="8909464" cy="461665"/>
          </a:xfrm>
          <a:prstGeom prst="rect">
            <a:avLst/>
          </a:prstGeom>
        </p:spPr>
        <p:txBody>
          <a:bodyPr wrap="square">
            <a:spAutoFit/>
          </a:bodyPr>
          <a:lstStyle/>
          <a:p>
            <a:r>
              <a:rPr lang="en-US" sz="2400" b="1" dirty="0">
                <a:hlinkClick r:id="rId7"/>
              </a:rPr>
              <a:t>Speak on distance</a:t>
            </a:r>
            <a:r>
              <a:rPr lang="en-US" sz="2400" b="1" dirty="0"/>
              <a:t> by </a:t>
            </a:r>
            <a:r>
              <a:rPr lang="en-US" sz="2400" b="1" dirty="0" err="1"/>
              <a:t>Duy</a:t>
            </a:r>
            <a:r>
              <a:rPr lang="en-US" sz="2400" b="1" dirty="0"/>
              <a:t> Nguyen</a:t>
            </a:r>
          </a:p>
        </p:txBody>
      </p:sp>
      <p:sp>
        <p:nvSpPr>
          <p:cNvPr id="6" name="Rectangle 5">
            <a:extLst>
              <a:ext uri="{FF2B5EF4-FFF2-40B4-BE49-F238E27FC236}">
                <a16:creationId xmlns:a16="http://schemas.microsoft.com/office/drawing/2014/main" id="{4DD2B38A-5C3A-4771-9B33-37AC3D8AB79B}"/>
              </a:ext>
            </a:extLst>
          </p:cNvPr>
          <p:cNvSpPr/>
          <p:nvPr/>
        </p:nvSpPr>
        <p:spPr>
          <a:xfrm>
            <a:off x="103909" y="1871793"/>
            <a:ext cx="6994743" cy="2554545"/>
          </a:xfrm>
          <a:prstGeom prst="rect">
            <a:avLst/>
          </a:prstGeom>
        </p:spPr>
        <p:txBody>
          <a:bodyPr wrap="square">
            <a:spAutoFit/>
          </a:bodyPr>
          <a:lstStyle/>
          <a:p>
            <a:r>
              <a:rPr lang="en-GB" sz="1600" dirty="0"/>
              <a:t>This recipe provides steps to build a simple robot which knows distance between itself and objects near by. If any object gets closer than 10 cm, the robot will speak up asking for privacy.</a:t>
            </a:r>
          </a:p>
          <a:p>
            <a:endParaRPr lang="en-GB" sz="1600" dirty="0"/>
          </a:p>
          <a:p>
            <a:r>
              <a:rPr lang="en-GB" sz="1600" b="1" dirty="0"/>
              <a:t>Hardware requirements</a:t>
            </a:r>
          </a:p>
          <a:p>
            <a:pPr marL="357188" lvl="1" indent="-179388">
              <a:buFont typeface="Arial" panose="020B0604020202020204" pitchFamily="34" charset="0"/>
              <a:buChar char="•"/>
            </a:pPr>
            <a:r>
              <a:rPr lang="en-GB" sz="1600" dirty="0"/>
              <a:t>A Raspberry Pi Model B 3</a:t>
            </a:r>
          </a:p>
          <a:p>
            <a:pPr marL="357188" lvl="1" indent="-179388">
              <a:buFont typeface="Arial" panose="020B0604020202020204" pitchFamily="34" charset="0"/>
              <a:buChar char="•"/>
            </a:pPr>
            <a:r>
              <a:rPr lang="en-GB" sz="1600" dirty="0"/>
              <a:t>HC-SR04 distance sensor</a:t>
            </a:r>
          </a:p>
          <a:p>
            <a:pPr marL="357188" lvl="1" indent="-179388">
              <a:buFont typeface="Arial" panose="020B0604020202020204" pitchFamily="34" charset="0"/>
              <a:buChar char="•"/>
            </a:pPr>
            <a:r>
              <a:rPr lang="en-GB" sz="1600" dirty="0"/>
              <a:t>1K resistor</a:t>
            </a:r>
          </a:p>
          <a:p>
            <a:pPr marL="357188" lvl="1" indent="-179388">
              <a:buFont typeface="Arial" panose="020B0604020202020204" pitchFamily="34" charset="0"/>
              <a:buChar char="•"/>
            </a:pPr>
            <a:r>
              <a:rPr lang="en-GB" sz="1600" dirty="0"/>
              <a:t>Speaker. Author used an Anker A7910 speaker</a:t>
            </a:r>
          </a:p>
          <a:p>
            <a:endParaRPr lang="en-GB" sz="1600" dirty="0"/>
          </a:p>
        </p:txBody>
      </p:sp>
      <p:sp>
        <p:nvSpPr>
          <p:cNvPr id="14" name="Rectangle 13">
            <a:extLst>
              <a:ext uri="{FF2B5EF4-FFF2-40B4-BE49-F238E27FC236}">
                <a16:creationId xmlns:a16="http://schemas.microsoft.com/office/drawing/2014/main" id="{362C4F5C-AFC7-4D3D-9156-C4F24CFA4DD2}"/>
              </a:ext>
            </a:extLst>
          </p:cNvPr>
          <p:cNvSpPr/>
          <p:nvPr/>
        </p:nvSpPr>
        <p:spPr>
          <a:xfrm>
            <a:off x="344285" y="4234634"/>
            <a:ext cx="2368221" cy="2308324"/>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GB" sz="1600" dirty="0"/>
              <a:t>Author extends a TJBot text to speech program coding how to manage distance sensor (</a:t>
            </a:r>
            <a:r>
              <a:rPr lang="en-GB" sz="1600" dirty="0" err="1"/>
              <a:t>init</a:t>
            </a:r>
            <a:r>
              <a:rPr lang="en-GB" sz="1600" dirty="0"/>
              <a:t>, start and measure distances). </a:t>
            </a:r>
          </a:p>
          <a:p>
            <a:r>
              <a:rPr lang="en-GB" sz="1600" dirty="0"/>
              <a:t>Everything is done using Node.js.</a:t>
            </a:r>
          </a:p>
          <a:p>
            <a:r>
              <a:rPr lang="en-GB" sz="1600" dirty="0"/>
              <a:t>Simple, easy to manage, works like a charm!</a:t>
            </a:r>
          </a:p>
        </p:txBody>
      </p:sp>
      <p:sp>
        <p:nvSpPr>
          <p:cNvPr id="3" name="Rectangle 2">
            <a:extLst>
              <a:ext uri="{FF2B5EF4-FFF2-40B4-BE49-F238E27FC236}">
                <a16:creationId xmlns:a16="http://schemas.microsoft.com/office/drawing/2014/main" id="{7A5EEE96-102F-4F0E-9F07-86BB9EF3FF9F}"/>
              </a:ext>
            </a:extLst>
          </p:cNvPr>
          <p:cNvSpPr/>
          <p:nvPr/>
        </p:nvSpPr>
        <p:spPr>
          <a:xfrm>
            <a:off x="2534539" y="5574042"/>
            <a:ext cx="1681953" cy="830997"/>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sz="1600" b="1" dirty="0"/>
              <a:t>THINK</a:t>
            </a:r>
            <a:r>
              <a:rPr lang="en-US" sz="1600" dirty="0"/>
              <a:t>: how could it be done in a different way?</a:t>
            </a:r>
          </a:p>
        </p:txBody>
      </p:sp>
      <p:pic>
        <p:nvPicPr>
          <p:cNvPr id="10" name="Picture 9">
            <a:extLst>
              <a:ext uri="{FF2B5EF4-FFF2-40B4-BE49-F238E27FC236}">
                <a16:creationId xmlns:a16="http://schemas.microsoft.com/office/drawing/2014/main" id="{D9977DB3-F094-468E-8E68-322C50D20B02}"/>
              </a:ext>
            </a:extLst>
          </p:cNvPr>
          <p:cNvPicPr>
            <a:picLocks noChangeAspect="1"/>
          </p:cNvPicPr>
          <p:nvPr/>
        </p:nvPicPr>
        <p:blipFill>
          <a:blip r:embed="rId8"/>
          <a:stretch>
            <a:fillRect/>
          </a:stretch>
        </p:blipFill>
        <p:spPr>
          <a:xfrm>
            <a:off x="4755946" y="4426338"/>
            <a:ext cx="2247215" cy="2344920"/>
          </a:xfrm>
          <a:prstGeom prst="rect">
            <a:avLst/>
          </a:prstGeom>
        </p:spPr>
      </p:pic>
      <p:sp>
        <p:nvSpPr>
          <p:cNvPr id="15" name="Plus Sign 14">
            <a:extLst>
              <a:ext uri="{FF2B5EF4-FFF2-40B4-BE49-F238E27FC236}">
                <a16:creationId xmlns:a16="http://schemas.microsoft.com/office/drawing/2014/main" id="{63C807A7-F5CF-4639-9916-602E65B8CF75}"/>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349953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888141"/>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Expanding TJBot capabilities (3)</a:t>
            </a:r>
            <a:endParaRPr lang="en-GB" sz="2800" spc="-1" dirty="0">
              <a:solidFill>
                <a:srgbClr val="000000"/>
              </a:solidFill>
              <a:uFill>
                <a:solidFill>
                  <a:srgbClr val="FFFFFF"/>
                </a:solidFill>
              </a:uFill>
              <a:latin typeface="IBM Plex Sans SemiBold"/>
              <a:ea typeface="Andale Mono"/>
              <a:cs typeface="IBM Plex Sans SemiBold"/>
            </a:endParaRPr>
          </a:p>
        </p:txBody>
      </p:sp>
      <p:pic>
        <p:nvPicPr>
          <p:cNvPr id="7" name="Picture 6">
            <a:hlinkClick r:id="rId3"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9" name="Rectangle 8">
            <a:extLst>
              <a:ext uri="{FF2B5EF4-FFF2-40B4-BE49-F238E27FC236}">
                <a16:creationId xmlns:a16="http://schemas.microsoft.com/office/drawing/2014/main" id="{A1867C47-076B-4575-ABB7-3ABE84A9606E}"/>
              </a:ext>
            </a:extLst>
          </p:cNvPr>
          <p:cNvSpPr/>
          <p:nvPr/>
        </p:nvSpPr>
        <p:spPr>
          <a:xfrm>
            <a:off x="130627" y="1484168"/>
            <a:ext cx="8909464" cy="461665"/>
          </a:xfrm>
          <a:prstGeom prst="rect">
            <a:avLst/>
          </a:prstGeom>
        </p:spPr>
        <p:txBody>
          <a:bodyPr wrap="square">
            <a:spAutoFit/>
          </a:bodyPr>
          <a:lstStyle/>
          <a:p>
            <a:r>
              <a:rPr lang="en-US" sz="2400" b="1" dirty="0">
                <a:hlinkClick r:id="rId5"/>
              </a:rPr>
              <a:t>TJBot Drives!</a:t>
            </a:r>
            <a:r>
              <a:rPr lang="en-US" sz="2400" b="1" dirty="0"/>
              <a:t> By Paul G Crumley</a:t>
            </a:r>
          </a:p>
        </p:txBody>
      </p:sp>
      <p:sp>
        <p:nvSpPr>
          <p:cNvPr id="6" name="Rectangle 5">
            <a:extLst>
              <a:ext uri="{FF2B5EF4-FFF2-40B4-BE49-F238E27FC236}">
                <a16:creationId xmlns:a16="http://schemas.microsoft.com/office/drawing/2014/main" id="{4DD2B38A-5C3A-4771-9B33-37AC3D8AB79B}"/>
              </a:ext>
            </a:extLst>
          </p:cNvPr>
          <p:cNvSpPr/>
          <p:nvPr/>
        </p:nvSpPr>
        <p:spPr>
          <a:xfrm>
            <a:off x="103910" y="1871793"/>
            <a:ext cx="7423163" cy="1815882"/>
          </a:xfrm>
          <a:prstGeom prst="rect">
            <a:avLst/>
          </a:prstGeom>
        </p:spPr>
        <p:txBody>
          <a:bodyPr wrap="square">
            <a:spAutoFit/>
          </a:bodyPr>
          <a:lstStyle/>
          <a:p>
            <a:r>
              <a:rPr lang="en-GB" sz="1600" b="1" dirty="0"/>
              <a:t>This project will give TJBot the ability to control an RC truck to provide mobility.</a:t>
            </a:r>
          </a:p>
          <a:p>
            <a:r>
              <a:rPr lang="en-GB" sz="1600" dirty="0"/>
              <a:t>It uses an inexpensive RC vehicle as some hardware modifications are required and one might not want to open the covers on an expense device. A soldering iron and some basic electronic experience will help with this project but with care this can be done as a first experience with both.  For this project a wireless headset is recommended rather than the simple USB microphone as noise from the vehicle can interfere with the voice commends. </a:t>
            </a:r>
          </a:p>
        </p:txBody>
      </p:sp>
      <p:pic>
        <p:nvPicPr>
          <p:cNvPr id="8" name="Picture 7">
            <a:hlinkClick r:id="rId6"/>
            <a:extLst>
              <a:ext uri="{FF2B5EF4-FFF2-40B4-BE49-F238E27FC236}">
                <a16:creationId xmlns:a16="http://schemas.microsoft.com/office/drawing/2014/main" id="{779E181C-54E4-4848-B6D8-578F6E6C695F}"/>
              </a:ext>
            </a:extLst>
          </p:cNvPr>
          <p:cNvPicPr>
            <a:picLocks noChangeAspect="1"/>
          </p:cNvPicPr>
          <p:nvPr/>
        </p:nvPicPr>
        <p:blipFill>
          <a:blip r:embed="rId7"/>
          <a:stretch>
            <a:fillRect/>
          </a:stretch>
        </p:blipFill>
        <p:spPr>
          <a:xfrm>
            <a:off x="5670396" y="3661592"/>
            <a:ext cx="3429000" cy="3143250"/>
          </a:xfrm>
          <a:prstGeom prst="rect">
            <a:avLst/>
          </a:prstGeom>
        </p:spPr>
      </p:pic>
      <p:pic>
        <p:nvPicPr>
          <p:cNvPr id="10" name="Picture 9">
            <a:extLst>
              <a:ext uri="{FF2B5EF4-FFF2-40B4-BE49-F238E27FC236}">
                <a16:creationId xmlns:a16="http://schemas.microsoft.com/office/drawing/2014/main" id="{18F408DE-DB18-44D2-96D6-7AC9770312C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7073" y="1204352"/>
            <a:ext cx="1570414" cy="2421053"/>
          </a:xfrm>
          <a:prstGeom prst="rect">
            <a:avLst/>
          </a:prstGeom>
        </p:spPr>
      </p:pic>
      <p:sp>
        <p:nvSpPr>
          <p:cNvPr id="12" name="Rectangle 11">
            <a:extLst>
              <a:ext uri="{FF2B5EF4-FFF2-40B4-BE49-F238E27FC236}">
                <a16:creationId xmlns:a16="http://schemas.microsoft.com/office/drawing/2014/main" id="{7750110D-EB9A-468E-B127-0F41299A891C}"/>
              </a:ext>
            </a:extLst>
          </p:cNvPr>
          <p:cNvSpPr/>
          <p:nvPr/>
        </p:nvSpPr>
        <p:spPr>
          <a:xfrm>
            <a:off x="92759" y="3793684"/>
            <a:ext cx="5566485" cy="2616101"/>
          </a:xfrm>
          <a:prstGeom prst="rect">
            <a:avLst/>
          </a:prstGeom>
        </p:spPr>
        <p:txBody>
          <a:bodyPr wrap="square">
            <a:spAutoFit/>
          </a:bodyPr>
          <a:lstStyle/>
          <a:p>
            <a:r>
              <a:rPr lang="en-GB" sz="1600" b="1" dirty="0"/>
              <a:t>Materials Needed:</a:t>
            </a:r>
          </a:p>
          <a:p>
            <a:pPr marL="285750" indent="-285750">
              <a:buFont typeface="Arial" panose="020B0604020202020204" pitchFamily="34" charset="0"/>
              <a:buChar char="•"/>
            </a:pPr>
            <a:r>
              <a:rPr lang="en-GB" sz="1400" dirty="0"/>
              <a:t>TJBot</a:t>
            </a:r>
          </a:p>
          <a:p>
            <a:pPr marL="285750" indent="-285750">
              <a:buFont typeface="Arial" panose="020B0604020202020204" pitchFamily="34" charset="0"/>
              <a:buChar char="•"/>
            </a:pPr>
            <a:r>
              <a:rPr lang="en-GB" sz="1400" dirty="0"/>
              <a:t>A suitable RC vehicle (ones that use two 1.5 volt batteries are preferred)</a:t>
            </a:r>
          </a:p>
          <a:p>
            <a:pPr marL="285750" indent="-285750">
              <a:buFont typeface="Arial" panose="020B0604020202020204" pitchFamily="34" charset="0"/>
              <a:buChar char="•"/>
            </a:pPr>
            <a:r>
              <a:rPr lang="en-GB" sz="1400" dirty="0"/>
              <a:t>Soldering iron and solder</a:t>
            </a:r>
          </a:p>
          <a:p>
            <a:pPr marL="285750" indent="-285750">
              <a:buFont typeface="Arial" panose="020B0604020202020204" pitchFamily="34" charset="0"/>
              <a:buChar char="•"/>
            </a:pPr>
            <a:r>
              <a:rPr lang="en-GB" sz="1400" dirty="0"/>
              <a:t>Several proto-board jumpers (one end will be cut off)</a:t>
            </a:r>
          </a:p>
          <a:p>
            <a:pPr marL="285750" indent="-285750">
              <a:buFont typeface="Arial" panose="020B0604020202020204" pitchFamily="34" charset="0"/>
              <a:buChar char="•"/>
            </a:pPr>
            <a:r>
              <a:rPr lang="en-GB" sz="1400" dirty="0"/>
              <a:t>Wireless headset (suggested, rather than simple USB microphone)</a:t>
            </a:r>
          </a:p>
          <a:p>
            <a:endParaRPr lang="en-GB" sz="1600" dirty="0"/>
          </a:p>
          <a:p>
            <a:r>
              <a:rPr lang="en-GB" sz="1600" dirty="0"/>
              <a:t>Once you have the RC vehicle you can look inside the controller to gain a better understanding of what else is needed to connect it to the Raspberry Pi in the TJBot.</a:t>
            </a:r>
          </a:p>
        </p:txBody>
      </p:sp>
      <p:sp>
        <p:nvSpPr>
          <p:cNvPr id="16" name="Plus Sign 15">
            <a:extLst>
              <a:ext uri="{FF2B5EF4-FFF2-40B4-BE49-F238E27FC236}">
                <a16:creationId xmlns:a16="http://schemas.microsoft.com/office/drawing/2014/main" id="{FAE13777-CEE9-408D-ABD6-2DAC67BC52CF}"/>
              </a:ext>
            </a:extLst>
          </p:cNvPr>
          <p:cNvSpPr/>
          <p:nvPr/>
        </p:nvSpPr>
        <p:spPr>
          <a:xfrm>
            <a:off x="10884" y="64939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530315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09095E99-0B45-4DD5-B5BE-845349DE7378}"/>
              </a:ext>
            </a:extLst>
          </p:cNvPr>
          <p:cNvSpPr/>
          <p:nvPr/>
        </p:nvSpPr>
        <p:spPr>
          <a:xfrm>
            <a:off x="10884" y="888141"/>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Expanding TJBot capabilities (4a)</a:t>
            </a:r>
            <a:endParaRPr lang="en-GB" sz="2800" spc="-1" dirty="0">
              <a:solidFill>
                <a:srgbClr val="000000"/>
              </a:solidFill>
              <a:uFill>
                <a:solidFill>
                  <a:srgbClr val="FFFFFF"/>
                </a:solidFill>
              </a:uFill>
              <a:latin typeface="IBM Plex Sans SemiBold"/>
              <a:ea typeface="Andale Mono"/>
              <a:cs typeface="IBM Plex Sans SemiBold"/>
            </a:endParaRPr>
          </a:p>
        </p:txBody>
      </p:sp>
      <p:pic>
        <p:nvPicPr>
          <p:cNvPr id="7" name="Picture 6">
            <a:hlinkClick r:id="rId3" action="ppaction://hlinksldjump"/>
            <a:extLst>
              <a:ext uri="{FF2B5EF4-FFF2-40B4-BE49-F238E27FC236}">
                <a16:creationId xmlns:a16="http://schemas.microsoft.com/office/drawing/2014/main" id="{72C4BE6E-4C4D-41C9-880A-F4AFBA9E7D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9" name="Rectangle 8">
            <a:extLst>
              <a:ext uri="{FF2B5EF4-FFF2-40B4-BE49-F238E27FC236}">
                <a16:creationId xmlns:a16="http://schemas.microsoft.com/office/drawing/2014/main" id="{A1867C47-076B-4575-ABB7-3ABE84A9606E}"/>
              </a:ext>
            </a:extLst>
          </p:cNvPr>
          <p:cNvSpPr/>
          <p:nvPr/>
        </p:nvSpPr>
        <p:spPr>
          <a:xfrm>
            <a:off x="130627" y="1484168"/>
            <a:ext cx="8909464" cy="461665"/>
          </a:xfrm>
          <a:prstGeom prst="rect">
            <a:avLst/>
          </a:prstGeom>
        </p:spPr>
        <p:txBody>
          <a:bodyPr wrap="square">
            <a:spAutoFit/>
          </a:bodyPr>
          <a:lstStyle/>
          <a:p>
            <a:r>
              <a:rPr lang="en-GB" sz="2400" b="1" dirty="0">
                <a:hlinkClick r:id="rId5"/>
              </a:rPr>
              <a:t>Finally, I got a second arm (and more stuff)!</a:t>
            </a:r>
            <a:endParaRPr lang="en-GB" sz="2400" b="1" dirty="0"/>
          </a:p>
        </p:txBody>
      </p:sp>
      <p:sp>
        <p:nvSpPr>
          <p:cNvPr id="14" name="Rectangle 13">
            <a:extLst>
              <a:ext uri="{FF2B5EF4-FFF2-40B4-BE49-F238E27FC236}">
                <a16:creationId xmlns:a16="http://schemas.microsoft.com/office/drawing/2014/main" id="{362C4F5C-AFC7-4D3D-9156-C4F24CFA4DD2}"/>
              </a:ext>
            </a:extLst>
          </p:cNvPr>
          <p:cNvSpPr/>
          <p:nvPr/>
        </p:nvSpPr>
        <p:spPr>
          <a:xfrm>
            <a:off x="141514" y="1938745"/>
            <a:ext cx="4931229" cy="4832092"/>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r>
              <a:rPr lang="en-GB" sz="1400" dirty="0"/>
              <a:t>Added two additional hardware capabilities:</a:t>
            </a:r>
          </a:p>
          <a:p>
            <a:pPr marL="742950" lvl="1" indent="-285750">
              <a:buFont typeface="Arial" panose="020B0604020202020204" pitchFamily="34" charset="0"/>
              <a:buChar char="•"/>
            </a:pPr>
            <a:r>
              <a:rPr lang="en-GB" sz="1400" dirty="0" err="1"/>
              <a:t>leftArm</a:t>
            </a:r>
            <a:endParaRPr lang="en-GB" sz="1400" dirty="0"/>
          </a:p>
          <a:p>
            <a:pPr marL="742950" lvl="1" indent="-285750">
              <a:buFont typeface="Arial" panose="020B0604020202020204" pitchFamily="34" charset="0"/>
              <a:buChar char="•"/>
            </a:pPr>
            <a:r>
              <a:rPr lang="en-GB" sz="1400" dirty="0" err="1"/>
              <a:t>rightArm</a:t>
            </a:r>
            <a:endParaRPr lang="en-GB" sz="1400" dirty="0"/>
          </a:p>
          <a:p>
            <a:r>
              <a:rPr lang="en-GB" sz="1400" dirty="0"/>
              <a:t>Added additional TJBot API (and supporting functions):</a:t>
            </a:r>
          </a:p>
          <a:p>
            <a:pPr marL="742950" lvl="1" indent="-285750">
              <a:buFont typeface="Arial" panose="020B0604020202020204" pitchFamily="34" charset="0"/>
              <a:buChar char="•"/>
            </a:pPr>
            <a:r>
              <a:rPr lang="en-GB" sz="1400" dirty="0" err="1"/>
              <a:t>tj.waveArms</a:t>
            </a:r>
            <a:r>
              <a:rPr lang="en-GB" sz="1400" dirty="0"/>
              <a:t>()</a:t>
            </a:r>
          </a:p>
          <a:p>
            <a:pPr marL="742950" lvl="1" indent="-285750">
              <a:buFont typeface="Arial" panose="020B0604020202020204" pitchFamily="34" charset="0"/>
              <a:buChar char="•"/>
            </a:pPr>
            <a:r>
              <a:rPr lang="en-GB" sz="1400" dirty="0" err="1"/>
              <a:t>tj.waveLeftArm</a:t>
            </a:r>
            <a:r>
              <a:rPr lang="en-GB" sz="1400" dirty="0"/>
              <a:t>()</a:t>
            </a:r>
          </a:p>
          <a:p>
            <a:pPr marL="742950" lvl="1" indent="-285750">
              <a:buFont typeface="Arial" panose="020B0604020202020204" pitchFamily="34" charset="0"/>
              <a:buChar char="•"/>
            </a:pPr>
            <a:r>
              <a:rPr lang="en-GB" sz="1400" dirty="0" err="1"/>
              <a:t>tj.waveRightArm</a:t>
            </a:r>
            <a:r>
              <a:rPr lang="en-GB" sz="1400" dirty="0"/>
              <a:t>()</a:t>
            </a:r>
          </a:p>
          <a:p>
            <a:pPr marL="742950" lvl="1" indent="-285750">
              <a:buFont typeface="Arial" panose="020B0604020202020204" pitchFamily="34" charset="0"/>
              <a:buChar char="•"/>
            </a:pPr>
            <a:r>
              <a:rPr lang="en-GB" sz="1400" dirty="0" err="1"/>
              <a:t>tj.leftArmBack</a:t>
            </a:r>
            <a:r>
              <a:rPr lang="en-GB" sz="1400" dirty="0"/>
              <a:t>()</a:t>
            </a:r>
          </a:p>
          <a:p>
            <a:pPr marL="742950" lvl="1" indent="-285750">
              <a:buFont typeface="Arial" panose="020B0604020202020204" pitchFamily="34" charset="0"/>
              <a:buChar char="•"/>
            </a:pPr>
            <a:r>
              <a:rPr lang="en-GB" sz="1400" dirty="0" err="1"/>
              <a:t>tj.rightArmBack</a:t>
            </a:r>
            <a:r>
              <a:rPr lang="en-GB" sz="1400" dirty="0"/>
              <a:t>()</a:t>
            </a:r>
          </a:p>
          <a:p>
            <a:pPr marL="742950" lvl="1" indent="-285750">
              <a:buFont typeface="Arial" panose="020B0604020202020204" pitchFamily="34" charset="0"/>
              <a:buChar char="•"/>
            </a:pPr>
            <a:r>
              <a:rPr lang="en-GB" sz="1400" dirty="0" err="1"/>
              <a:t>tj.raiseRightArm</a:t>
            </a:r>
            <a:r>
              <a:rPr lang="en-GB" sz="1400" dirty="0"/>
              <a:t>()</a:t>
            </a:r>
          </a:p>
          <a:p>
            <a:pPr marL="742950" lvl="1" indent="-285750">
              <a:buFont typeface="Arial" panose="020B0604020202020204" pitchFamily="34" charset="0"/>
              <a:buChar char="•"/>
            </a:pPr>
            <a:r>
              <a:rPr lang="en-GB" sz="1400" dirty="0" err="1"/>
              <a:t>tj.raiseLeftArm</a:t>
            </a:r>
            <a:r>
              <a:rPr lang="en-GB" sz="1400" dirty="0"/>
              <a:t>()</a:t>
            </a:r>
          </a:p>
          <a:p>
            <a:pPr marL="742950" lvl="1" indent="-285750">
              <a:buFont typeface="Arial" panose="020B0604020202020204" pitchFamily="34" charset="0"/>
              <a:buChar char="•"/>
            </a:pPr>
            <a:r>
              <a:rPr lang="en-GB" sz="1400" dirty="0" err="1"/>
              <a:t>tj.lowerLeftArm</a:t>
            </a:r>
            <a:r>
              <a:rPr lang="en-GB" sz="1400" dirty="0"/>
              <a:t>()</a:t>
            </a:r>
          </a:p>
          <a:p>
            <a:pPr marL="742950" lvl="1" indent="-285750">
              <a:buFont typeface="Arial" panose="020B0604020202020204" pitchFamily="34" charset="0"/>
              <a:buChar char="•"/>
            </a:pPr>
            <a:r>
              <a:rPr lang="en-GB" sz="1400" dirty="0" err="1"/>
              <a:t>tj.lowerRightArm</a:t>
            </a:r>
            <a:r>
              <a:rPr lang="en-GB" sz="1400" dirty="0"/>
              <a:t>()</a:t>
            </a:r>
          </a:p>
          <a:p>
            <a:pPr marL="742950" lvl="1" indent="-285750">
              <a:buFont typeface="Arial" panose="020B0604020202020204" pitchFamily="34" charset="0"/>
              <a:buChar char="•"/>
            </a:pPr>
            <a:r>
              <a:rPr lang="en-GB" sz="1400" dirty="0" err="1"/>
              <a:t>tj.recognize</a:t>
            </a:r>
            <a:r>
              <a:rPr lang="en-GB" sz="1400" dirty="0"/>
              <a:t>()</a:t>
            </a:r>
          </a:p>
          <a:p>
            <a:pPr marL="742950" lvl="1" indent="-285750">
              <a:buFont typeface="Arial" panose="020B0604020202020204" pitchFamily="34" charset="0"/>
              <a:buChar char="•"/>
            </a:pPr>
            <a:r>
              <a:rPr lang="en-GB" sz="1400" dirty="0" err="1"/>
              <a:t>tj.shineLeftRight</a:t>
            </a:r>
            <a:r>
              <a:rPr lang="en-GB" sz="1400" dirty="0"/>
              <a:t>()</a:t>
            </a:r>
          </a:p>
          <a:p>
            <a:endParaRPr lang="en-GB" sz="1400" b="1" dirty="0"/>
          </a:p>
          <a:p>
            <a:r>
              <a:rPr lang="en-GB" sz="1400" b="1" dirty="0"/>
              <a:t>#Installation:</a:t>
            </a:r>
          </a:p>
          <a:p>
            <a:r>
              <a:rPr lang="en-GB" sz="1400" dirty="0"/>
              <a:t>&gt; cd /home/pi/Desktop</a:t>
            </a:r>
          </a:p>
          <a:p>
            <a:r>
              <a:rPr lang="en-GB" sz="1400" dirty="0"/>
              <a:t>&gt; git clone https://github.com/fmanclossi/tjbotTwoArmsTwoLEDs </a:t>
            </a:r>
          </a:p>
          <a:p>
            <a:endParaRPr lang="en-GB" sz="1400" dirty="0"/>
          </a:p>
          <a:p>
            <a:r>
              <a:rPr lang="en-GB" sz="1400" dirty="0"/>
              <a:t>Now, Replace tjbot.js library where needed</a:t>
            </a:r>
          </a:p>
          <a:p>
            <a:r>
              <a:rPr lang="en-GB" sz="1400" i="1" dirty="0"/>
              <a:t>(I know, it’s an awful way to install software)</a:t>
            </a:r>
          </a:p>
        </p:txBody>
      </p:sp>
      <p:sp>
        <p:nvSpPr>
          <p:cNvPr id="12" name="Plus Sign 11">
            <a:extLst>
              <a:ext uri="{FF2B5EF4-FFF2-40B4-BE49-F238E27FC236}">
                <a16:creationId xmlns:a16="http://schemas.microsoft.com/office/drawing/2014/main" id="{6BF1B53C-FE3D-4B13-B65F-D7F181231E21}"/>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13" name="Rectangle 12">
            <a:extLst>
              <a:ext uri="{FF2B5EF4-FFF2-40B4-BE49-F238E27FC236}">
                <a16:creationId xmlns:a16="http://schemas.microsoft.com/office/drawing/2014/main" id="{EEA6933D-1FF0-4150-B659-BCD7A063326A}"/>
              </a:ext>
            </a:extLst>
          </p:cNvPr>
          <p:cNvSpPr/>
          <p:nvPr/>
        </p:nvSpPr>
        <p:spPr>
          <a:xfrm>
            <a:off x="2607128" y="3988837"/>
            <a:ext cx="3494315" cy="1384995"/>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a:spAutoFit/>
          </a:bodyPr>
          <a:lstStyle/>
          <a:p>
            <a:r>
              <a:rPr lang="en-GB" sz="1200" b="1" dirty="0"/>
              <a:t>Please edit or use this customized tjbot.js library very carefully.</a:t>
            </a:r>
          </a:p>
          <a:p>
            <a:r>
              <a:rPr lang="en-GB" sz="1200" dirty="0"/>
              <a:t>These changes are uncommitted changes of </a:t>
            </a:r>
            <a:r>
              <a:rPr lang="en-GB" sz="1200" dirty="0">
                <a:hlinkClick r:id="rId6"/>
              </a:rPr>
              <a:t>master tjbot.js library</a:t>
            </a:r>
            <a:r>
              <a:rPr lang="en-GB" sz="1200" dirty="0"/>
              <a:t> and they will be wiped out anytime you do an </a:t>
            </a:r>
            <a:r>
              <a:rPr lang="en-GB" sz="1200" dirty="0" err="1"/>
              <a:t>npm</a:t>
            </a:r>
            <a:r>
              <a:rPr lang="en-GB" sz="1200" dirty="0"/>
              <a:t> install or </a:t>
            </a:r>
            <a:r>
              <a:rPr lang="en-GB" sz="1200" dirty="0" err="1"/>
              <a:t>npm</a:t>
            </a:r>
            <a:r>
              <a:rPr lang="en-GB" sz="1200" dirty="0"/>
              <a:t> rebuild.  You will have to make substitute original tjbot.js with this customization for each recipe you want to use it.</a:t>
            </a:r>
          </a:p>
        </p:txBody>
      </p:sp>
      <p:pic>
        <p:nvPicPr>
          <p:cNvPr id="4" name="Picture 3" descr="A picture containing indoor, wall, floor, table&#10;&#10;Description generated with very high confidence">
            <a:extLst>
              <a:ext uri="{FF2B5EF4-FFF2-40B4-BE49-F238E27FC236}">
                <a16:creationId xmlns:a16="http://schemas.microsoft.com/office/drawing/2014/main" id="{7E395DB7-B50B-4A1E-A0E8-574840E49443}"/>
              </a:ext>
            </a:extLst>
          </p:cNvPr>
          <p:cNvPicPr>
            <a:picLocks noChangeAspect="1"/>
          </p:cNvPicPr>
          <p:nvPr/>
        </p:nvPicPr>
        <p:blipFill>
          <a:blip r:embed="rId7"/>
          <a:stretch>
            <a:fillRect/>
          </a:stretch>
        </p:blipFill>
        <p:spPr>
          <a:xfrm>
            <a:off x="6433457" y="3181404"/>
            <a:ext cx="2710543" cy="3665835"/>
          </a:xfrm>
          <a:prstGeom prst="rect">
            <a:avLst/>
          </a:prstGeom>
        </p:spPr>
      </p:pic>
      <p:sp>
        <p:nvSpPr>
          <p:cNvPr id="6" name="TextBox 5">
            <a:extLst>
              <a:ext uri="{FF2B5EF4-FFF2-40B4-BE49-F238E27FC236}">
                <a16:creationId xmlns:a16="http://schemas.microsoft.com/office/drawing/2014/main" id="{A33A94EC-C6D6-4CE4-AA2C-5EFA036B4AE2}"/>
              </a:ext>
            </a:extLst>
          </p:cNvPr>
          <p:cNvSpPr txBox="1"/>
          <p:nvPr/>
        </p:nvSpPr>
        <p:spPr>
          <a:xfrm>
            <a:off x="5214257" y="6240692"/>
            <a:ext cx="1200197" cy="523220"/>
          </a:xfrm>
          <a:prstGeom prst="rect">
            <a:avLst/>
          </a:prstGeom>
          <a:noFill/>
        </p:spPr>
        <p:txBody>
          <a:bodyPr wrap="square" rtlCol="0">
            <a:spAutoFit/>
          </a:bodyPr>
          <a:lstStyle/>
          <a:p>
            <a:pPr algn="r"/>
            <a:r>
              <a:rPr lang="it-IT" sz="1400" i="1" dirty="0"/>
              <a:t>Faccina («Little face»)</a:t>
            </a:r>
            <a:endParaRPr lang="en-US" sz="1400" i="1" dirty="0"/>
          </a:p>
        </p:txBody>
      </p:sp>
      <p:sp>
        <p:nvSpPr>
          <p:cNvPr id="5" name="Rectangle 4">
            <a:extLst>
              <a:ext uri="{FF2B5EF4-FFF2-40B4-BE49-F238E27FC236}">
                <a16:creationId xmlns:a16="http://schemas.microsoft.com/office/drawing/2014/main" id="{FCADDD38-0FC7-4F08-B4EF-4C4F25EE4E23}"/>
              </a:ext>
            </a:extLst>
          </p:cNvPr>
          <p:cNvSpPr/>
          <p:nvPr/>
        </p:nvSpPr>
        <p:spPr>
          <a:xfrm>
            <a:off x="4463144" y="2046837"/>
            <a:ext cx="4576948" cy="954107"/>
          </a:xfrm>
          <a:prstGeom prst="rect">
            <a:avLst/>
          </a:prstGeom>
          <a:solidFill>
            <a:srgbClr val="FFFFCC"/>
          </a:solidFill>
          <a:effectLst>
            <a:outerShdw blurRad="50800" dist="38100" dir="2700000" algn="tl" rotWithShape="0">
              <a:prstClr val="black">
                <a:alpha val="40000"/>
              </a:prstClr>
            </a:outerShdw>
          </a:effectLst>
        </p:spPr>
        <p:txBody>
          <a:bodyPr wrap="square">
            <a:spAutoFit/>
          </a:bodyPr>
          <a:lstStyle/>
          <a:p>
            <a:pPr lvl="0"/>
            <a:r>
              <a:rPr lang="en-GB" sz="1400" dirty="0">
                <a:solidFill>
                  <a:prstClr val="black"/>
                </a:solidFill>
              </a:rPr>
              <a:t>Wired </a:t>
            </a:r>
            <a:r>
              <a:rPr lang="en-GB" sz="1400" dirty="0" err="1">
                <a:solidFill>
                  <a:prstClr val="black"/>
                </a:solidFill>
              </a:rPr>
              <a:t>TJBot</a:t>
            </a:r>
            <a:r>
              <a:rPr lang="en-GB" sz="1400" dirty="0">
                <a:solidFill>
                  <a:prstClr val="black"/>
                </a:solidFill>
              </a:rPr>
              <a:t> servo motor to PIN 26 (BCM 7) – Left Arm</a:t>
            </a:r>
          </a:p>
          <a:p>
            <a:pPr lvl="0"/>
            <a:r>
              <a:rPr lang="en-GB" sz="1400" dirty="0">
                <a:solidFill>
                  <a:prstClr val="black"/>
                </a:solidFill>
              </a:rPr>
              <a:t>Wired a second servo motor to PIN 22 (BCM 25) – Right Arm</a:t>
            </a:r>
          </a:p>
          <a:p>
            <a:pPr lvl="0"/>
            <a:r>
              <a:rPr lang="en-GB" sz="1400" dirty="0">
                <a:solidFill>
                  <a:prstClr val="black"/>
                </a:solidFill>
              </a:rPr>
              <a:t>Chained a second RGB LED (as described in </a:t>
            </a:r>
            <a:r>
              <a:rPr lang="en-GB" sz="1400" dirty="0">
                <a:solidFill>
                  <a:prstClr val="black"/>
                </a:solidFill>
                <a:hlinkClick r:id="rId8" action="ppaction://hlinksldjump"/>
              </a:rPr>
              <a:t>previous slide</a:t>
            </a:r>
            <a:r>
              <a:rPr lang="en-GB" sz="1400" dirty="0">
                <a:solidFill>
                  <a:prstClr val="black"/>
                </a:solidFill>
              </a:rPr>
              <a:t>)</a:t>
            </a:r>
          </a:p>
          <a:p>
            <a:pPr lvl="0"/>
            <a:r>
              <a:rPr lang="en-GB" sz="1400" dirty="0">
                <a:solidFill>
                  <a:prstClr val="black"/>
                </a:solidFill>
              </a:rPr>
              <a:t>Also, added (not integrated) a HC-SR04 Ultrasonic sensor.</a:t>
            </a:r>
            <a:endParaRPr lang="en-GB" sz="1200" dirty="0">
              <a:solidFill>
                <a:prstClr val="black"/>
              </a:solidFill>
            </a:endParaRPr>
          </a:p>
        </p:txBody>
      </p:sp>
    </p:spTree>
    <p:extLst>
      <p:ext uri="{BB962C8B-B14F-4D97-AF65-F5344CB8AC3E}">
        <p14:creationId xmlns:p14="http://schemas.microsoft.com/office/powerpoint/2010/main" val="2200872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D3BA4712-4E72-46A3-AF5F-04FCA90B8339}"/>
              </a:ext>
            </a:extLst>
          </p:cNvPr>
          <p:cNvSpPr/>
          <p:nvPr/>
        </p:nvSpPr>
        <p:spPr>
          <a:xfrm>
            <a:off x="10884" y="907226"/>
            <a:ext cx="9144000" cy="548266"/>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r>
              <a:rPr lang="en-GB" sz="3200" spc="-1" dirty="0">
                <a:solidFill>
                  <a:srgbClr val="000000"/>
                </a:solidFill>
                <a:uFill>
                  <a:solidFill>
                    <a:srgbClr val="FFFFFF"/>
                  </a:solidFill>
                </a:uFill>
                <a:latin typeface="IBM Plex Sans SemiBold"/>
                <a:ea typeface="Andale Mono"/>
                <a:cs typeface="IBM Plex Sans SemiBold"/>
              </a:rPr>
              <a:t>Expanding </a:t>
            </a:r>
            <a:r>
              <a:rPr lang="en-GB" sz="3200" spc="-1" dirty="0" err="1">
                <a:solidFill>
                  <a:srgbClr val="000000"/>
                </a:solidFill>
                <a:uFill>
                  <a:solidFill>
                    <a:srgbClr val="FFFFFF"/>
                  </a:solidFill>
                </a:uFill>
                <a:latin typeface="IBM Plex Sans SemiBold"/>
                <a:ea typeface="Andale Mono"/>
                <a:cs typeface="IBM Plex Sans SemiBold"/>
              </a:rPr>
              <a:t>TJBot</a:t>
            </a:r>
            <a:r>
              <a:rPr lang="en-GB" sz="3200" spc="-1" dirty="0">
                <a:solidFill>
                  <a:srgbClr val="000000"/>
                </a:solidFill>
                <a:uFill>
                  <a:solidFill>
                    <a:srgbClr val="FFFFFF"/>
                  </a:solidFill>
                </a:uFill>
                <a:latin typeface="IBM Plex Sans SemiBold"/>
                <a:ea typeface="Andale Mono"/>
                <a:cs typeface="IBM Plex Sans SemiBold"/>
              </a:rPr>
              <a:t> capabilities (4b) - </a:t>
            </a:r>
            <a:r>
              <a:rPr lang="en-US" sz="3200" spc="-1" dirty="0">
                <a:solidFill>
                  <a:srgbClr val="000000"/>
                </a:solidFill>
                <a:uFill>
                  <a:solidFill>
                    <a:srgbClr val="FFFFFF"/>
                  </a:solidFill>
                </a:uFill>
                <a:latin typeface="IBM Plex Sans SemiBold"/>
                <a:ea typeface="Andale Mono"/>
                <a:cs typeface="IBM Plex Sans SemiBold"/>
              </a:rPr>
              <a:t>wiring</a:t>
            </a:r>
            <a:endParaRPr lang="en-US" sz="1000" spc="-1" dirty="0">
              <a:solidFill>
                <a:srgbClr val="000000"/>
              </a:solidFill>
              <a:uFill>
                <a:solidFill>
                  <a:srgbClr val="FFFFFF"/>
                </a:solidFill>
              </a:uFill>
              <a:latin typeface="IBM Plex Sans SemiBold"/>
              <a:cs typeface="IBM Plex Sans SemiBold"/>
            </a:endParaRPr>
          </a:p>
        </p:txBody>
      </p:sp>
      <p:sp>
        <p:nvSpPr>
          <p:cNvPr id="20" name="Plus Sign 19">
            <a:extLst>
              <a:ext uri="{FF2B5EF4-FFF2-40B4-BE49-F238E27FC236}">
                <a16:creationId xmlns:a16="http://schemas.microsoft.com/office/drawing/2014/main" id="{ED14F5CD-DC16-4C5C-9949-B94A9B514B16}"/>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pic>
        <p:nvPicPr>
          <p:cNvPr id="15" name="Picture 14">
            <a:extLst>
              <a:ext uri="{FF2B5EF4-FFF2-40B4-BE49-F238E27FC236}">
                <a16:creationId xmlns:a16="http://schemas.microsoft.com/office/drawing/2014/main" id="{01EDCCB0-11D9-4DC5-93EA-E66BE9159A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16499" y="2022388"/>
            <a:ext cx="827501" cy="2699579"/>
          </a:xfrm>
          <a:prstGeom prst="rect">
            <a:avLst/>
          </a:prstGeom>
        </p:spPr>
      </p:pic>
      <p:sp>
        <p:nvSpPr>
          <p:cNvPr id="21" name="Speech Bubble: Rectangle 20">
            <a:extLst>
              <a:ext uri="{FF2B5EF4-FFF2-40B4-BE49-F238E27FC236}">
                <a16:creationId xmlns:a16="http://schemas.microsoft.com/office/drawing/2014/main" id="{F4559910-AA53-4E5A-BCC9-77BF23F8FBC0}"/>
              </a:ext>
            </a:extLst>
          </p:cNvPr>
          <p:cNvSpPr/>
          <p:nvPr/>
        </p:nvSpPr>
        <p:spPr>
          <a:xfrm>
            <a:off x="7258047" y="5715291"/>
            <a:ext cx="1654249" cy="999691"/>
          </a:xfrm>
          <a:prstGeom prst="wedgeRectCallout">
            <a:avLst>
              <a:gd name="adj1" fmla="val 38334"/>
              <a:gd name="adj2" fmla="val -142442"/>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050" dirty="0">
                <a:solidFill>
                  <a:srgbClr val="FF0000"/>
                </a:solidFill>
              </a:rPr>
              <a:t>Layout </a:t>
            </a:r>
            <a:r>
              <a:rPr lang="it-IT" sz="1050" dirty="0" err="1">
                <a:solidFill>
                  <a:srgbClr val="FF0000"/>
                </a:solidFill>
              </a:rPr>
              <a:t>is</a:t>
            </a:r>
            <a:r>
              <a:rPr lang="it-IT" sz="1050" dirty="0">
                <a:solidFill>
                  <a:srgbClr val="FF0000"/>
                </a:solidFill>
              </a:rPr>
              <a:t> DIFFERENT from standard </a:t>
            </a:r>
            <a:r>
              <a:rPr lang="it-IT" sz="1050" dirty="0" err="1">
                <a:solidFill>
                  <a:srgbClr val="FF0000"/>
                </a:solidFill>
              </a:rPr>
              <a:t>TJBot</a:t>
            </a:r>
            <a:r>
              <a:rPr lang="it-IT" sz="1050" dirty="0">
                <a:solidFill>
                  <a:srgbClr val="FF0000"/>
                </a:solidFill>
              </a:rPr>
              <a:t> LED:</a:t>
            </a:r>
          </a:p>
          <a:p>
            <a:pPr algn="ctr"/>
            <a:r>
              <a:rPr lang="it-IT" sz="1050" dirty="0">
                <a:solidFill>
                  <a:srgbClr val="FF0000"/>
                </a:solidFill>
              </a:rPr>
              <a:t>Pin1 = </a:t>
            </a:r>
            <a:r>
              <a:rPr lang="it-IT" sz="1050" dirty="0" err="1">
                <a:solidFill>
                  <a:srgbClr val="FF0000"/>
                </a:solidFill>
              </a:rPr>
              <a:t>D.Out</a:t>
            </a:r>
            <a:endParaRPr lang="it-IT" sz="1050" dirty="0">
              <a:solidFill>
                <a:srgbClr val="FF0000"/>
              </a:solidFill>
            </a:endParaRPr>
          </a:p>
          <a:p>
            <a:pPr algn="ctr"/>
            <a:r>
              <a:rPr lang="it-IT" sz="1050" b="1" dirty="0">
                <a:solidFill>
                  <a:srgbClr val="FF0000"/>
                </a:solidFill>
              </a:rPr>
              <a:t>Pin2 = 5V</a:t>
            </a:r>
          </a:p>
          <a:p>
            <a:pPr algn="ctr"/>
            <a:r>
              <a:rPr lang="it-IT" sz="1050" b="1" dirty="0">
                <a:solidFill>
                  <a:srgbClr val="FF0000"/>
                </a:solidFill>
              </a:rPr>
              <a:t>Pin3 = GND</a:t>
            </a:r>
          </a:p>
          <a:p>
            <a:pPr algn="ctr"/>
            <a:r>
              <a:rPr lang="it-IT" sz="1050" dirty="0">
                <a:solidFill>
                  <a:srgbClr val="FF0000"/>
                </a:solidFill>
              </a:rPr>
              <a:t>Pin4 = </a:t>
            </a:r>
            <a:r>
              <a:rPr lang="it-IT" sz="1050" dirty="0" err="1">
                <a:solidFill>
                  <a:srgbClr val="FF0000"/>
                </a:solidFill>
              </a:rPr>
              <a:t>D.In</a:t>
            </a:r>
            <a:endParaRPr lang="en-US" sz="1050" dirty="0">
              <a:solidFill>
                <a:srgbClr val="FF0000"/>
              </a:solidFill>
            </a:endParaRPr>
          </a:p>
        </p:txBody>
      </p:sp>
      <p:sp>
        <p:nvSpPr>
          <p:cNvPr id="22" name="Rectangle 21">
            <a:extLst>
              <a:ext uri="{FF2B5EF4-FFF2-40B4-BE49-F238E27FC236}">
                <a16:creationId xmlns:a16="http://schemas.microsoft.com/office/drawing/2014/main" id="{5074C65F-5B38-41A2-8379-D19FE8CB7CAF}"/>
              </a:ext>
            </a:extLst>
          </p:cNvPr>
          <p:cNvSpPr/>
          <p:nvPr/>
        </p:nvSpPr>
        <p:spPr>
          <a:xfrm>
            <a:off x="1761605" y="1447222"/>
            <a:ext cx="7118129" cy="1815882"/>
          </a:xfrm>
          <a:prstGeom prst="rect">
            <a:avLst/>
          </a:prstGeom>
        </p:spPr>
        <p:txBody>
          <a:bodyPr wrap="square">
            <a:spAutoFit/>
          </a:bodyPr>
          <a:lstStyle/>
          <a:p>
            <a:pPr marL="285750" indent="-285750">
              <a:buFont typeface="Arial" panose="020B0604020202020204" pitchFamily="34" charset="0"/>
              <a:buChar char="•"/>
            </a:pPr>
            <a:r>
              <a:rPr lang="en-US" sz="1600" dirty="0"/>
              <a:t>Wired each led directly to the pi for 3.3v and ground. </a:t>
            </a:r>
          </a:p>
          <a:p>
            <a:pPr marL="285750" indent="-285750">
              <a:buFont typeface="Arial" panose="020B0604020202020204" pitchFamily="34" charset="0"/>
              <a:buChar char="•"/>
            </a:pPr>
            <a:r>
              <a:rPr lang="en-US" sz="1600" dirty="0"/>
              <a:t>First led is wired to data in (pin 12).</a:t>
            </a:r>
          </a:p>
          <a:p>
            <a:pPr marL="285750" indent="-285750">
              <a:buFont typeface="Arial" panose="020B0604020202020204" pitchFamily="34" charset="0"/>
              <a:buChar char="•"/>
            </a:pPr>
            <a:r>
              <a:rPr lang="en-US" sz="1600" dirty="0"/>
              <a:t>Wired the first led Data OUT to the second led Data IN.</a:t>
            </a:r>
          </a:p>
          <a:p>
            <a:pPr marL="285750" indent="-285750">
              <a:buFont typeface="Arial" panose="020B0604020202020204" pitchFamily="34" charset="0"/>
              <a:buChar char="•"/>
            </a:pPr>
            <a:r>
              <a:rPr lang="it-IT" sz="1600" dirty="0" err="1"/>
              <a:t>Kept</a:t>
            </a:r>
            <a:r>
              <a:rPr lang="it-IT" sz="1600" dirty="0"/>
              <a:t> servo </a:t>
            </a:r>
            <a:r>
              <a:rPr lang="it-IT" sz="1600" dirty="0" err="1"/>
              <a:t>wired</a:t>
            </a:r>
            <a:r>
              <a:rPr lang="it-IT" sz="1600" dirty="0"/>
              <a:t> </a:t>
            </a:r>
            <a:r>
              <a:rPr lang="it-IT" sz="1600" dirty="0" err="1"/>
              <a:t>as</a:t>
            </a:r>
            <a:r>
              <a:rPr lang="it-IT" sz="1600" dirty="0"/>
              <a:t> </a:t>
            </a:r>
            <a:r>
              <a:rPr lang="it-IT" sz="1600" dirty="0" err="1"/>
              <a:t>original</a:t>
            </a:r>
            <a:r>
              <a:rPr lang="it-IT" sz="1600" dirty="0"/>
              <a:t> </a:t>
            </a:r>
            <a:r>
              <a:rPr lang="it-IT" sz="1600" dirty="0" err="1"/>
              <a:t>arm</a:t>
            </a:r>
            <a:r>
              <a:rPr lang="it-IT" sz="1600" dirty="0"/>
              <a:t> </a:t>
            </a:r>
            <a:r>
              <a:rPr lang="en-US" sz="1600" dirty="0"/>
              <a:t>wired to </a:t>
            </a:r>
            <a:r>
              <a:rPr lang="en-GB" sz="1600" dirty="0"/>
              <a:t>PIN 26 (BCM/GPIO 7) – Left Arm</a:t>
            </a:r>
            <a:endParaRPr lang="en-US" sz="1600" dirty="0"/>
          </a:p>
          <a:p>
            <a:pPr marL="285750" indent="-285750">
              <a:buFont typeface="Arial" panose="020B0604020202020204" pitchFamily="34" charset="0"/>
              <a:buChar char="•"/>
            </a:pPr>
            <a:r>
              <a:rPr lang="en-GB" sz="1600" dirty="0"/>
              <a:t>Wired a second servo motor to PIN 22 (BCM/GPIO 25) – Right Arm</a:t>
            </a:r>
          </a:p>
          <a:p>
            <a:pPr marL="285750" indent="-285750">
              <a:buFont typeface="Arial" panose="020B0604020202020204" pitchFamily="34" charset="0"/>
              <a:buChar char="•"/>
            </a:pPr>
            <a:r>
              <a:rPr lang="en-GB" sz="1600" dirty="0"/>
              <a:t>Wired HC-SR04 to PIN 21 (GPIO 09 – Trigger) and PIN 23 (GPIO 11 – Echo)</a:t>
            </a:r>
          </a:p>
          <a:p>
            <a:pPr marL="285750" indent="-285750">
              <a:buFont typeface="Arial" panose="020B0604020202020204" pitchFamily="34" charset="0"/>
              <a:buChar char="•"/>
            </a:pPr>
            <a:r>
              <a:rPr lang="en-GB" sz="1600" dirty="0"/>
              <a:t>A little breadboard helps wiring from base to head</a:t>
            </a:r>
          </a:p>
        </p:txBody>
      </p:sp>
      <p:pic>
        <p:nvPicPr>
          <p:cNvPr id="23" name="Picture 22">
            <a:extLst>
              <a:ext uri="{FF2B5EF4-FFF2-40B4-BE49-F238E27FC236}">
                <a16:creationId xmlns:a16="http://schemas.microsoft.com/office/drawing/2014/main" id="{65FAD8AA-D774-48BC-9EC2-781419CD84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1668238" y="3203819"/>
            <a:ext cx="5331284" cy="1777095"/>
          </a:xfrm>
          <a:prstGeom prst="rect">
            <a:avLst/>
          </a:prstGeom>
        </p:spPr>
      </p:pic>
      <p:pic>
        <p:nvPicPr>
          <p:cNvPr id="3" name="Picture 2">
            <a:extLst>
              <a:ext uri="{FF2B5EF4-FFF2-40B4-BE49-F238E27FC236}">
                <a16:creationId xmlns:a16="http://schemas.microsoft.com/office/drawing/2014/main" id="{DC693A80-6465-4E5F-8A0B-DF37FC8D3430}"/>
              </a:ext>
            </a:extLst>
          </p:cNvPr>
          <p:cNvPicPr>
            <a:picLocks noChangeAspect="1"/>
          </p:cNvPicPr>
          <p:nvPr/>
        </p:nvPicPr>
        <p:blipFill>
          <a:blip r:embed="rId5"/>
          <a:stretch>
            <a:fillRect/>
          </a:stretch>
        </p:blipFill>
        <p:spPr>
          <a:xfrm>
            <a:off x="1885952" y="3429000"/>
            <a:ext cx="3302745" cy="3329009"/>
          </a:xfrm>
          <a:prstGeom prst="rect">
            <a:avLst/>
          </a:prstGeom>
        </p:spPr>
      </p:pic>
      <p:sp>
        <p:nvSpPr>
          <p:cNvPr id="13" name="Rectangle 12">
            <a:extLst>
              <a:ext uri="{FF2B5EF4-FFF2-40B4-BE49-F238E27FC236}">
                <a16:creationId xmlns:a16="http://schemas.microsoft.com/office/drawing/2014/main" id="{DB88A202-0B23-4276-9077-BAF0BAAF8821}"/>
              </a:ext>
            </a:extLst>
          </p:cNvPr>
          <p:cNvSpPr/>
          <p:nvPr/>
        </p:nvSpPr>
        <p:spPr>
          <a:xfrm>
            <a:off x="4018816" y="3265260"/>
            <a:ext cx="4167241" cy="2308324"/>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it-IT" sz="1200" b="1" dirty="0">
                <a:solidFill>
                  <a:srgbClr val="000000"/>
                </a:solidFill>
              </a:rPr>
              <a:t>I made some </a:t>
            </a:r>
            <a:r>
              <a:rPr lang="it-IT" sz="1200" b="1" dirty="0" err="1">
                <a:solidFill>
                  <a:srgbClr val="000000"/>
                </a:solidFill>
              </a:rPr>
              <a:t>change</a:t>
            </a:r>
            <a:r>
              <a:rPr lang="it-IT" sz="1200" b="1" dirty="0">
                <a:solidFill>
                  <a:srgbClr val="000000"/>
                </a:solidFill>
              </a:rPr>
              <a:t> to default </a:t>
            </a:r>
            <a:r>
              <a:rPr lang="it-IT" sz="1200" b="1" dirty="0" err="1">
                <a:solidFill>
                  <a:srgbClr val="000000"/>
                </a:solidFill>
              </a:rPr>
              <a:t>TJBot</a:t>
            </a:r>
            <a:r>
              <a:rPr lang="it-IT" sz="1200" b="1" dirty="0">
                <a:solidFill>
                  <a:srgbClr val="000000"/>
                </a:solidFill>
              </a:rPr>
              <a:t> Kit:</a:t>
            </a:r>
            <a:endParaRPr lang="en-US" sz="1200" dirty="0">
              <a:solidFill>
                <a:srgbClr val="000000"/>
              </a:solidFill>
            </a:endParaRPr>
          </a:p>
          <a:p>
            <a:pPr marL="171450" indent="-171450">
              <a:buClr>
                <a:schemeClr val="tx1"/>
              </a:buClr>
              <a:buFont typeface="Arial" panose="020B0604020202020204" pitchFamily="34" charset="0"/>
              <a:buChar char="•"/>
            </a:pPr>
            <a:r>
              <a:rPr lang="it-IT" sz="1200" u="sng" dirty="0" err="1">
                <a:solidFill>
                  <a:srgbClr val="0000FF"/>
                </a:solidFill>
                <a:hlinkClick r:id="rId6"/>
              </a:rPr>
              <a:t>Raspberry</a:t>
            </a:r>
            <a:r>
              <a:rPr lang="it-IT" sz="1200" u="sng" dirty="0">
                <a:solidFill>
                  <a:srgbClr val="0000FF"/>
                </a:solidFill>
                <a:hlinkClick r:id="rId6"/>
              </a:rPr>
              <a:t> </a:t>
            </a:r>
            <a:r>
              <a:rPr lang="it-IT" sz="1200" u="sng" dirty="0" err="1">
                <a:solidFill>
                  <a:srgbClr val="0000FF"/>
                </a:solidFill>
                <a:hlinkClick r:id="rId6"/>
              </a:rPr>
              <a:t>Pi</a:t>
            </a:r>
            <a:r>
              <a:rPr lang="it-IT" sz="1200" u="sng" dirty="0">
                <a:solidFill>
                  <a:srgbClr val="0000FF"/>
                </a:solidFill>
                <a:hlinkClick r:id="rId6"/>
              </a:rPr>
              <a:t> 3 Model B</a:t>
            </a:r>
            <a:endParaRPr lang="it-IT" sz="1200" b="1" dirty="0">
              <a:solidFill>
                <a:srgbClr val="000000"/>
              </a:solidFill>
              <a:hlinkClick r:id="rId6"/>
            </a:endParaRPr>
          </a:p>
          <a:p>
            <a:pPr marL="171450" indent="-171450">
              <a:buClr>
                <a:schemeClr val="tx1"/>
              </a:buClr>
              <a:buSzPts val="1100"/>
              <a:buFont typeface="Arial" panose="020B0604020202020204" pitchFamily="34" charset="0"/>
              <a:buChar char="•"/>
            </a:pPr>
            <a:r>
              <a:rPr lang="en-US" sz="1200" u="sng" dirty="0">
                <a:solidFill>
                  <a:srgbClr val="0000FF"/>
                </a:solidFill>
                <a:hlinkClick r:id="rId7"/>
              </a:rPr>
              <a:t>Raspberry Pi Camera Board v2</a:t>
            </a:r>
            <a:endParaRPr lang="en-US" sz="1200" b="1" dirty="0">
              <a:solidFill>
                <a:srgbClr val="000000"/>
              </a:solidFill>
              <a:hlinkClick r:id="rId7"/>
            </a:endParaRPr>
          </a:p>
          <a:p>
            <a:pPr marL="171450" indent="-171450">
              <a:buClr>
                <a:schemeClr val="tx1"/>
              </a:buClr>
              <a:buSzPts val="1100"/>
              <a:buFont typeface="Arial" panose="020B0604020202020204" pitchFamily="34" charset="0"/>
              <a:buChar char="•"/>
            </a:pPr>
            <a:r>
              <a:rPr lang="en-US" sz="1200" u="sng" dirty="0">
                <a:solidFill>
                  <a:srgbClr val="0000FF"/>
                </a:solidFill>
                <a:hlinkClick r:id="rId8"/>
              </a:rPr>
              <a:t>Micro Servo</a:t>
            </a:r>
            <a:endParaRPr lang="en-US" sz="1200" b="1" dirty="0">
              <a:solidFill>
                <a:srgbClr val="000000"/>
              </a:solidFill>
              <a:hlinkClick r:id="rId8"/>
            </a:endParaRPr>
          </a:p>
          <a:p>
            <a:pPr marL="171450" indent="-171450">
              <a:buClr>
                <a:schemeClr val="tx1"/>
              </a:buClr>
              <a:buSzPts val="1100"/>
              <a:buFont typeface="Arial" panose="020B0604020202020204" pitchFamily="34" charset="0"/>
              <a:buChar char="•"/>
            </a:pPr>
            <a:r>
              <a:rPr lang="en-US" sz="1200" u="sng" dirty="0">
                <a:solidFill>
                  <a:srgbClr val="0000FF"/>
                </a:solidFill>
                <a:hlinkClick r:id="rId9"/>
              </a:rPr>
              <a:t>Mini USB Microphone</a:t>
            </a:r>
            <a:endParaRPr lang="en-US" sz="1200" b="1" dirty="0">
              <a:solidFill>
                <a:srgbClr val="000000"/>
              </a:solidFill>
              <a:hlinkClick r:id="rId9"/>
            </a:endParaRPr>
          </a:p>
          <a:p>
            <a:pPr marL="171450" indent="-171450">
              <a:buClr>
                <a:schemeClr val="tx1"/>
              </a:buClr>
              <a:buSzPts val="1100"/>
              <a:buFont typeface="Arial" panose="020B0604020202020204" pitchFamily="34" charset="0"/>
              <a:buChar char="•"/>
            </a:pPr>
            <a:r>
              <a:rPr lang="en-US" sz="1200" u="sng" dirty="0">
                <a:solidFill>
                  <a:srgbClr val="0000FF"/>
                </a:solidFill>
                <a:hlinkClick r:id="rId10"/>
              </a:rPr>
              <a:t>Mini External USB Stereo Speaker</a:t>
            </a:r>
            <a:endParaRPr lang="en-US" sz="1200" b="1" dirty="0">
              <a:solidFill>
                <a:srgbClr val="000000"/>
              </a:solidFill>
              <a:hlinkClick r:id="rId10"/>
            </a:endParaRPr>
          </a:p>
          <a:p>
            <a:pPr marL="171450" indent="-171450">
              <a:buClr>
                <a:schemeClr val="tx1"/>
              </a:buClr>
              <a:buSzPts val="1100"/>
              <a:buFont typeface="Arial" panose="020B0604020202020204" pitchFamily="34" charset="0"/>
              <a:buChar char="•"/>
            </a:pPr>
            <a:r>
              <a:rPr lang="en-GB" sz="1200" u="sng" dirty="0">
                <a:solidFill>
                  <a:srgbClr val="FF0000"/>
                </a:solidFill>
                <a:hlinkClick r:id="rId11"/>
              </a:rPr>
              <a:t>Female/Female Jumper Wires - 20 x 3"</a:t>
            </a:r>
            <a:endParaRPr lang="en-GB" sz="1200" b="1" dirty="0">
              <a:solidFill>
                <a:srgbClr val="000000"/>
              </a:solidFill>
              <a:hlinkClick r:id="rId11"/>
            </a:endParaRPr>
          </a:p>
          <a:p>
            <a:pPr marL="171450" indent="-171450">
              <a:buClr>
                <a:schemeClr val="tx1"/>
              </a:buClr>
              <a:buSzPts val="1100"/>
              <a:buFont typeface="Arial" panose="020B0604020202020204" pitchFamily="34" charset="0"/>
              <a:buChar char="•"/>
            </a:pPr>
            <a:r>
              <a:rPr lang="en-GB" sz="1200" u="sng" dirty="0">
                <a:solidFill>
                  <a:srgbClr val="FF0000"/>
                </a:solidFill>
                <a:hlinkClick r:id="rId12"/>
              </a:rPr>
              <a:t>Female/Male 'Extension' Jumper Wires - 20 x 3"</a:t>
            </a:r>
            <a:endParaRPr lang="en-GB" sz="1200" b="1" dirty="0">
              <a:solidFill>
                <a:srgbClr val="000000"/>
              </a:solidFill>
              <a:hlinkClick r:id="rId12"/>
            </a:endParaRPr>
          </a:p>
          <a:p>
            <a:pPr marL="171450" indent="-171450">
              <a:buClr>
                <a:schemeClr val="tx1"/>
              </a:buClr>
              <a:buSzPts val="1100"/>
              <a:buFont typeface="Arial" panose="020B0604020202020204" pitchFamily="34" charset="0"/>
              <a:buChar char="•"/>
            </a:pPr>
            <a:r>
              <a:rPr lang="en-GB" sz="1200" u="sng" dirty="0">
                <a:solidFill>
                  <a:srgbClr val="FF0000"/>
                </a:solidFill>
                <a:hlinkClick r:id="rId13"/>
              </a:rPr>
              <a:t>5V 2.4A Switching Power Supply</a:t>
            </a:r>
            <a:endParaRPr lang="en-GB" sz="1200" b="1" dirty="0">
              <a:solidFill>
                <a:srgbClr val="000000"/>
              </a:solidFill>
              <a:hlinkClick r:id="rId13"/>
            </a:endParaRPr>
          </a:p>
          <a:p>
            <a:pPr marL="171450" indent="-171450">
              <a:buClr>
                <a:schemeClr val="tx1"/>
              </a:buClr>
              <a:buSzPts val="1100"/>
              <a:buFont typeface="Arial" panose="020B0604020202020204" pitchFamily="34" charset="0"/>
              <a:buChar char="•"/>
            </a:pPr>
            <a:r>
              <a:rPr lang="en-GB" sz="1200" u="sng" dirty="0">
                <a:solidFill>
                  <a:srgbClr val="FF0000"/>
                </a:solidFill>
                <a:hlinkClick r:id="rId14"/>
              </a:rPr>
              <a:t>DC5V Diffused round hat RGB LED with WS2811</a:t>
            </a:r>
            <a:endParaRPr lang="en-GB" sz="1200" u="sng" dirty="0">
              <a:solidFill>
                <a:srgbClr val="FF0000"/>
              </a:solidFill>
            </a:endParaRPr>
          </a:p>
          <a:p>
            <a:pPr marL="171450" indent="-171450">
              <a:buClr>
                <a:schemeClr val="tx1"/>
              </a:buClr>
              <a:buSzPts val="1100"/>
              <a:buFont typeface="Arial" panose="020B0604020202020204" pitchFamily="34" charset="0"/>
              <a:buChar char="•"/>
            </a:pPr>
            <a:r>
              <a:rPr lang="en-GB" sz="1200" u="sng" dirty="0">
                <a:solidFill>
                  <a:srgbClr val="0000FF"/>
                </a:solidFill>
                <a:hlinkClick r:id="rId15"/>
              </a:rPr>
              <a:t>16GB Card with NOOBS 2.1</a:t>
            </a:r>
            <a:endParaRPr lang="en-GB" sz="1200" b="1" dirty="0">
              <a:solidFill>
                <a:srgbClr val="000000"/>
              </a:solidFill>
              <a:hlinkClick r:id="rId15"/>
            </a:endParaRPr>
          </a:p>
          <a:p>
            <a:pPr marL="171450" indent="-171450">
              <a:buClr>
                <a:schemeClr val="tx1"/>
              </a:buClr>
              <a:buFont typeface="Arial" panose="020B0604020202020204" pitchFamily="34" charset="0"/>
              <a:buChar char="•"/>
            </a:pPr>
            <a:r>
              <a:rPr lang="it-IT" sz="1200" dirty="0" err="1">
                <a:solidFill>
                  <a:srgbClr val="000000"/>
                </a:solidFill>
              </a:rPr>
              <a:t>if</a:t>
            </a:r>
            <a:r>
              <a:rPr lang="it-IT" sz="1200" dirty="0">
                <a:solidFill>
                  <a:srgbClr val="000000"/>
                </a:solidFill>
              </a:rPr>
              <a:t> </a:t>
            </a:r>
            <a:r>
              <a:rPr lang="it-IT" sz="1200" dirty="0" err="1">
                <a:solidFill>
                  <a:srgbClr val="000000"/>
                </a:solidFill>
              </a:rPr>
              <a:t>you’ll</a:t>
            </a:r>
            <a:r>
              <a:rPr lang="it-IT" sz="1200" dirty="0">
                <a:solidFill>
                  <a:srgbClr val="000000"/>
                </a:solidFill>
              </a:rPr>
              <a:t> plan to use LED and audio -&gt; </a:t>
            </a:r>
            <a:r>
              <a:rPr lang="it-IT" sz="1200" b="1" u="sng" dirty="0">
                <a:solidFill>
                  <a:srgbClr val="0000FF"/>
                </a:solidFill>
                <a:hlinkClick r:id="rId16"/>
              </a:rPr>
              <a:t>USB Audio Adapter </a:t>
            </a:r>
            <a:endParaRPr lang="en-US" sz="1200" dirty="0"/>
          </a:p>
        </p:txBody>
      </p:sp>
      <p:sp>
        <p:nvSpPr>
          <p:cNvPr id="6" name="Speech Bubble: Rectangle 5">
            <a:extLst>
              <a:ext uri="{FF2B5EF4-FFF2-40B4-BE49-F238E27FC236}">
                <a16:creationId xmlns:a16="http://schemas.microsoft.com/office/drawing/2014/main" id="{0E9B2649-9FC1-488C-99AD-CE48621138F9}"/>
              </a:ext>
            </a:extLst>
          </p:cNvPr>
          <p:cNvSpPr/>
          <p:nvPr/>
        </p:nvSpPr>
        <p:spPr>
          <a:xfrm>
            <a:off x="7373343" y="3906813"/>
            <a:ext cx="943156" cy="872425"/>
          </a:xfrm>
          <a:prstGeom prst="wedgeRectCallout">
            <a:avLst>
              <a:gd name="adj1" fmla="val -42425"/>
              <a:gd name="adj2" fmla="val 7608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rgbClr val="FF0000"/>
                </a:solidFill>
              </a:rPr>
              <a:t>Different</a:t>
            </a:r>
            <a:r>
              <a:rPr lang="it-IT" sz="900" dirty="0">
                <a:solidFill>
                  <a:srgbClr val="FF0000"/>
                </a:solidFill>
              </a:rPr>
              <a:t> RGB WS2811 LED </a:t>
            </a:r>
            <a:r>
              <a:rPr lang="it-IT" sz="900" dirty="0" err="1">
                <a:solidFill>
                  <a:srgbClr val="FF0000"/>
                </a:solidFill>
              </a:rPr>
              <a:t>could</a:t>
            </a:r>
            <a:r>
              <a:rPr lang="it-IT" sz="900" dirty="0">
                <a:solidFill>
                  <a:srgbClr val="FF0000"/>
                </a:solidFill>
              </a:rPr>
              <a:t> be use, in case </a:t>
            </a:r>
            <a:r>
              <a:rPr lang="it-IT" sz="900" dirty="0" err="1">
                <a:solidFill>
                  <a:srgbClr val="FF0000"/>
                </a:solidFill>
              </a:rPr>
              <a:t>carefully</a:t>
            </a:r>
            <a:r>
              <a:rPr lang="it-IT" sz="900" dirty="0">
                <a:solidFill>
                  <a:srgbClr val="FF0000"/>
                </a:solidFill>
              </a:rPr>
              <a:t> </a:t>
            </a:r>
            <a:r>
              <a:rPr lang="it-IT" sz="900" dirty="0" err="1">
                <a:solidFill>
                  <a:srgbClr val="FF0000"/>
                </a:solidFill>
              </a:rPr>
              <a:t>verify</a:t>
            </a:r>
            <a:r>
              <a:rPr lang="it-IT" sz="900" dirty="0">
                <a:solidFill>
                  <a:srgbClr val="FF0000"/>
                </a:solidFill>
              </a:rPr>
              <a:t> PIN </a:t>
            </a:r>
            <a:r>
              <a:rPr lang="it-IT" sz="900" dirty="0" err="1">
                <a:solidFill>
                  <a:srgbClr val="FF0000"/>
                </a:solidFill>
              </a:rPr>
              <a:t>assignment</a:t>
            </a:r>
            <a:endParaRPr lang="en-US" sz="900" dirty="0">
              <a:solidFill>
                <a:srgbClr val="FF0000"/>
              </a:solidFill>
            </a:endParaRPr>
          </a:p>
        </p:txBody>
      </p:sp>
      <p:sp>
        <p:nvSpPr>
          <p:cNvPr id="11" name="TextBox 10">
            <a:extLst>
              <a:ext uri="{FF2B5EF4-FFF2-40B4-BE49-F238E27FC236}">
                <a16:creationId xmlns:a16="http://schemas.microsoft.com/office/drawing/2014/main" id="{5C41E635-6721-4D15-A9D0-F2EBA7EF6B07}"/>
              </a:ext>
            </a:extLst>
          </p:cNvPr>
          <p:cNvSpPr txBox="1"/>
          <p:nvPr/>
        </p:nvSpPr>
        <p:spPr>
          <a:xfrm>
            <a:off x="5188696" y="5872333"/>
            <a:ext cx="1777095" cy="830997"/>
          </a:xfrm>
          <a:prstGeom prst="rect">
            <a:avLst/>
          </a:prstGeom>
          <a:noFill/>
        </p:spPr>
        <p:txBody>
          <a:bodyPr wrap="square" rtlCol="0">
            <a:spAutoFit/>
          </a:bodyPr>
          <a:lstStyle/>
          <a:p>
            <a:r>
              <a:rPr lang="it-IT" sz="1200" i="1" dirty="0" err="1"/>
              <a:t>Raspberry</a:t>
            </a:r>
            <a:r>
              <a:rPr lang="it-IT" sz="1200" i="1" dirty="0"/>
              <a:t> </a:t>
            </a:r>
            <a:r>
              <a:rPr lang="it-IT" sz="1200" i="1" dirty="0" err="1"/>
              <a:t>ports</a:t>
            </a:r>
            <a:r>
              <a:rPr lang="it-IT" sz="1200" i="1" dirty="0"/>
              <a:t> are on the back and bottom </a:t>
            </a:r>
            <a:r>
              <a:rPr lang="it-IT" sz="1200" i="1" dirty="0" err="1"/>
              <a:t>left</a:t>
            </a:r>
            <a:r>
              <a:rPr lang="it-IT" sz="1200" i="1" dirty="0"/>
              <a:t> </a:t>
            </a:r>
            <a:r>
              <a:rPr lang="it-IT" sz="1200" i="1" dirty="0" err="1"/>
              <a:t>leaving</a:t>
            </a:r>
            <a:r>
              <a:rPr lang="it-IT" sz="1200" i="1" dirty="0"/>
              <a:t> </a:t>
            </a:r>
            <a:r>
              <a:rPr lang="it-IT" sz="1200" i="1" dirty="0" err="1"/>
              <a:t>space</a:t>
            </a:r>
            <a:r>
              <a:rPr lang="it-IT" sz="1200" i="1" dirty="0"/>
              <a:t> to </a:t>
            </a:r>
            <a:r>
              <a:rPr lang="it-IT" sz="1200" i="1" dirty="0" err="1"/>
              <a:t>connect</a:t>
            </a:r>
            <a:r>
              <a:rPr lang="it-IT" sz="1200" i="1" dirty="0"/>
              <a:t> BIG </a:t>
            </a:r>
            <a:r>
              <a:rPr lang="it-IT" sz="1200" i="1" dirty="0" err="1"/>
              <a:t>adapters</a:t>
            </a:r>
            <a:r>
              <a:rPr lang="it-IT" sz="1200" i="1" dirty="0"/>
              <a:t> and </a:t>
            </a:r>
            <a:r>
              <a:rPr lang="it-IT" sz="1200" i="1" dirty="0" err="1"/>
              <a:t>cable</a:t>
            </a:r>
            <a:endParaRPr lang="en-US" sz="1200" i="1" dirty="0"/>
          </a:p>
        </p:txBody>
      </p:sp>
    </p:spTree>
    <p:extLst>
      <p:ext uri="{BB962C8B-B14F-4D97-AF65-F5344CB8AC3E}">
        <p14:creationId xmlns:p14="http://schemas.microsoft.com/office/powerpoint/2010/main" val="4039514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D3BA4712-4E72-46A3-AF5F-04FCA90B8339}"/>
              </a:ext>
            </a:extLst>
          </p:cNvPr>
          <p:cNvSpPr/>
          <p:nvPr/>
        </p:nvSpPr>
        <p:spPr>
          <a:xfrm>
            <a:off x="10884" y="907226"/>
            <a:ext cx="9144000" cy="548266"/>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r>
              <a:rPr lang="en-GB" sz="3200" spc="-1" dirty="0">
                <a:solidFill>
                  <a:srgbClr val="000000"/>
                </a:solidFill>
                <a:uFill>
                  <a:solidFill>
                    <a:srgbClr val="FFFFFF"/>
                  </a:solidFill>
                </a:uFill>
                <a:latin typeface="IBM Plex Sans SemiBold"/>
                <a:ea typeface="Andale Mono"/>
                <a:cs typeface="IBM Plex Sans SemiBold"/>
              </a:rPr>
              <a:t>Expanding </a:t>
            </a:r>
            <a:r>
              <a:rPr lang="en-GB" sz="3200" spc="-1" dirty="0" err="1">
                <a:solidFill>
                  <a:srgbClr val="000000"/>
                </a:solidFill>
                <a:uFill>
                  <a:solidFill>
                    <a:srgbClr val="FFFFFF"/>
                  </a:solidFill>
                </a:uFill>
                <a:latin typeface="IBM Plex Sans SemiBold"/>
                <a:ea typeface="Andale Mono"/>
                <a:cs typeface="IBM Plex Sans SemiBold"/>
              </a:rPr>
              <a:t>TJBot</a:t>
            </a:r>
            <a:r>
              <a:rPr lang="en-GB" sz="3200" spc="-1" dirty="0">
                <a:solidFill>
                  <a:srgbClr val="000000"/>
                </a:solidFill>
                <a:uFill>
                  <a:solidFill>
                    <a:srgbClr val="FFFFFF"/>
                  </a:solidFill>
                </a:uFill>
                <a:latin typeface="IBM Plex Sans SemiBold"/>
                <a:ea typeface="Andale Mono"/>
                <a:cs typeface="IBM Plex Sans SemiBold"/>
              </a:rPr>
              <a:t> capabilities (4c) – </a:t>
            </a:r>
            <a:r>
              <a:rPr lang="en-US" sz="3200" spc="-1" dirty="0">
                <a:solidFill>
                  <a:srgbClr val="000000"/>
                </a:solidFill>
                <a:uFill>
                  <a:solidFill>
                    <a:srgbClr val="FFFFFF"/>
                  </a:solidFill>
                </a:uFill>
                <a:latin typeface="IBM Plex Sans SemiBold"/>
                <a:ea typeface="Andale Mono"/>
                <a:cs typeface="IBM Plex Sans SemiBold"/>
              </a:rPr>
              <a:t>Node-Red</a:t>
            </a:r>
            <a:endParaRPr lang="en-US" sz="1000" spc="-1" dirty="0">
              <a:solidFill>
                <a:srgbClr val="000000"/>
              </a:solidFill>
              <a:uFill>
                <a:solidFill>
                  <a:srgbClr val="FFFFFF"/>
                </a:solidFill>
              </a:uFill>
              <a:latin typeface="IBM Plex Sans SemiBold"/>
              <a:cs typeface="IBM Plex Sans SemiBold"/>
            </a:endParaRPr>
          </a:p>
        </p:txBody>
      </p:sp>
      <p:sp>
        <p:nvSpPr>
          <p:cNvPr id="20" name="Plus Sign 19">
            <a:extLst>
              <a:ext uri="{FF2B5EF4-FFF2-40B4-BE49-F238E27FC236}">
                <a16:creationId xmlns:a16="http://schemas.microsoft.com/office/drawing/2014/main" id="{ED14F5CD-DC16-4C5C-9949-B94A9B514B16}"/>
              </a:ext>
            </a:extLst>
          </p:cNvPr>
          <p:cNvSpPr/>
          <p:nvPr/>
        </p:nvSpPr>
        <p:spPr>
          <a:xfrm>
            <a:off x="6940649" y="386983"/>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11" name="Rectangle 10">
            <a:extLst>
              <a:ext uri="{FF2B5EF4-FFF2-40B4-BE49-F238E27FC236}">
                <a16:creationId xmlns:a16="http://schemas.microsoft.com/office/drawing/2014/main" id="{59EE4CB1-AFA5-472D-89FC-A408F7EF2AE1}"/>
              </a:ext>
            </a:extLst>
          </p:cNvPr>
          <p:cNvSpPr/>
          <p:nvPr/>
        </p:nvSpPr>
        <p:spPr>
          <a:xfrm>
            <a:off x="141514" y="1858117"/>
            <a:ext cx="6999515" cy="156966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it-IT" sz="1600" dirty="0" err="1"/>
              <a:t>Added</a:t>
            </a:r>
            <a:r>
              <a:rPr lang="it-IT" sz="1600" dirty="0"/>
              <a:t> </a:t>
            </a:r>
            <a:r>
              <a:rPr lang="it-IT" sz="1600" b="1" dirty="0"/>
              <a:t>Left and Right </a:t>
            </a:r>
            <a:r>
              <a:rPr lang="it-IT" sz="1600" b="1" dirty="0" err="1"/>
              <a:t>Arm</a:t>
            </a:r>
            <a:r>
              <a:rPr lang="it-IT" sz="1600" b="1" dirty="0"/>
              <a:t> </a:t>
            </a:r>
            <a:r>
              <a:rPr lang="it-IT" sz="1600" dirty="0"/>
              <a:t>hardware </a:t>
            </a:r>
            <a:r>
              <a:rPr lang="it-IT" sz="1600" dirty="0" err="1"/>
              <a:t>capabilities</a:t>
            </a:r>
            <a:r>
              <a:rPr lang="it-IT" sz="1600" dirty="0"/>
              <a:t> in </a:t>
            </a:r>
            <a:r>
              <a:rPr lang="it-IT" sz="1600" dirty="0" err="1"/>
              <a:t>TJBot</a:t>
            </a:r>
            <a:r>
              <a:rPr lang="it-IT" sz="1600" dirty="0"/>
              <a:t> </a:t>
            </a:r>
            <a:r>
              <a:rPr lang="it-IT" sz="1600" dirty="0" err="1"/>
              <a:t>configuration</a:t>
            </a:r>
            <a:endParaRPr lang="en-GB" sz="1600" dirty="0"/>
          </a:p>
          <a:p>
            <a:pPr marL="285750" indent="-285750">
              <a:buFont typeface="Arial" panose="020B0604020202020204" pitchFamily="34" charset="0"/>
              <a:buChar char="•"/>
            </a:pPr>
            <a:r>
              <a:rPr lang="en-GB" sz="1600" dirty="0"/>
              <a:t>Added an additional </a:t>
            </a:r>
            <a:r>
              <a:rPr lang="en-GB" sz="1600" dirty="0" err="1"/>
              <a:t>TJBot</a:t>
            </a:r>
            <a:r>
              <a:rPr lang="en-GB" sz="1600" dirty="0"/>
              <a:t> node (</a:t>
            </a:r>
            <a:r>
              <a:rPr lang="en-GB" sz="1600" b="1" dirty="0"/>
              <a:t>sleep</a:t>
            </a:r>
            <a:r>
              <a:rPr lang="en-GB" sz="1600" dirty="0"/>
              <a:t>) and modified </a:t>
            </a:r>
            <a:r>
              <a:rPr lang="en-GB" sz="1600" dirty="0" err="1">
                <a:hlinkClick r:id="rId3" action="ppaction://hlinksldjump"/>
              </a:rPr>
              <a:t>JeanCarl’s</a:t>
            </a:r>
            <a:r>
              <a:rPr lang="en-GB" sz="1600" dirty="0">
                <a:hlinkClick r:id="rId3" action="ppaction://hlinksldjump"/>
              </a:rPr>
              <a:t> nodes </a:t>
            </a:r>
            <a:r>
              <a:rPr lang="en-GB" sz="1600" dirty="0"/>
              <a:t>(applying modify </a:t>
            </a:r>
            <a:r>
              <a:rPr lang="en-GB" sz="1600" dirty="0" err="1">
                <a:hlinkClick r:id="rId4" action="ppaction://hlinksldjump"/>
              </a:rPr>
              <a:t>TJBot</a:t>
            </a:r>
            <a:r>
              <a:rPr lang="en-GB" sz="1600" dirty="0">
                <a:hlinkClick r:id="rId4" action="ppaction://hlinksldjump"/>
              </a:rPr>
              <a:t> library</a:t>
            </a:r>
            <a:r>
              <a:rPr lang="en-GB" sz="1600" dirty="0"/>
              <a:t>).</a:t>
            </a:r>
          </a:p>
          <a:p>
            <a:pPr marL="285750" indent="-285750">
              <a:buFont typeface="Arial" panose="020B0604020202020204" pitchFamily="34" charset="0"/>
              <a:buChar char="•"/>
            </a:pPr>
            <a:r>
              <a:rPr lang="en-GB" sz="1600" dirty="0"/>
              <a:t>HC-SR04 Ultrasonic sensor is manage by </a:t>
            </a:r>
            <a:r>
              <a:rPr lang="en-GB" sz="1600" b="1" dirty="0"/>
              <a:t>node-red-node-</a:t>
            </a:r>
            <a:r>
              <a:rPr lang="en-GB" sz="1600" b="1" dirty="0" err="1"/>
              <a:t>pisrf</a:t>
            </a:r>
            <a:r>
              <a:rPr lang="en-GB" sz="1600" dirty="0"/>
              <a:t> available in Node-Red palette (it requires Physical PINs values, not GPIO).</a:t>
            </a:r>
          </a:p>
          <a:p>
            <a:pPr marL="285750" indent="-285750">
              <a:buFont typeface="Arial" panose="020B0604020202020204" pitchFamily="34" charset="0"/>
              <a:buChar char="•"/>
            </a:pPr>
            <a:r>
              <a:rPr lang="en-GB" sz="1600" dirty="0"/>
              <a:t>Could be useful to install </a:t>
            </a:r>
            <a:r>
              <a:rPr lang="en-GB" sz="1600" b="1" dirty="0"/>
              <a:t>node-red-</a:t>
            </a:r>
            <a:r>
              <a:rPr lang="en-GB" sz="1600" b="1" dirty="0" err="1"/>
              <a:t>contrib</a:t>
            </a:r>
            <a:r>
              <a:rPr lang="en-GB" sz="1600" b="1" dirty="0"/>
              <a:t>-</a:t>
            </a:r>
            <a:r>
              <a:rPr lang="en-GB" sz="1600" b="1" dirty="0" err="1"/>
              <a:t>camerapi</a:t>
            </a:r>
            <a:r>
              <a:rPr lang="en-GB" sz="1600" dirty="0"/>
              <a:t>, too.</a:t>
            </a:r>
          </a:p>
        </p:txBody>
      </p:sp>
      <p:pic>
        <p:nvPicPr>
          <p:cNvPr id="4" name="Picture 3">
            <a:extLst>
              <a:ext uri="{FF2B5EF4-FFF2-40B4-BE49-F238E27FC236}">
                <a16:creationId xmlns:a16="http://schemas.microsoft.com/office/drawing/2014/main" id="{3F82A213-3CE3-4C33-ABD2-8C0F927B4B90}"/>
              </a:ext>
            </a:extLst>
          </p:cNvPr>
          <p:cNvPicPr>
            <a:picLocks noChangeAspect="1"/>
          </p:cNvPicPr>
          <p:nvPr/>
        </p:nvPicPr>
        <p:blipFill>
          <a:blip r:embed="rId5"/>
          <a:stretch>
            <a:fillRect/>
          </a:stretch>
        </p:blipFill>
        <p:spPr>
          <a:xfrm>
            <a:off x="7207701" y="1667957"/>
            <a:ext cx="1902410" cy="1389704"/>
          </a:xfrm>
          <a:prstGeom prst="rect">
            <a:avLst/>
          </a:prstGeom>
        </p:spPr>
      </p:pic>
      <p:pic>
        <p:nvPicPr>
          <p:cNvPr id="5" name="Picture 4">
            <a:extLst>
              <a:ext uri="{FF2B5EF4-FFF2-40B4-BE49-F238E27FC236}">
                <a16:creationId xmlns:a16="http://schemas.microsoft.com/office/drawing/2014/main" id="{83992EEA-EAEB-431C-9ADA-AB45113F45C6}"/>
              </a:ext>
            </a:extLst>
          </p:cNvPr>
          <p:cNvPicPr>
            <a:picLocks noChangeAspect="1"/>
          </p:cNvPicPr>
          <p:nvPr/>
        </p:nvPicPr>
        <p:blipFill>
          <a:blip r:embed="rId6"/>
          <a:stretch>
            <a:fillRect/>
          </a:stretch>
        </p:blipFill>
        <p:spPr>
          <a:xfrm>
            <a:off x="7011469" y="4010044"/>
            <a:ext cx="1875427" cy="553184"/>
          </a:xfrm>
          <a:prstGeom prst="rect">
            <a:avLst/>
          </a:prstGeom>
        </p:spPr>
      </p:pic>
      <p:graphicFrame>
        <p:nvGraphicFramePr>
          <p:cNvPr id="8" name="Table 7">
            <a:extLst>
              <a:ext uri="{FF2B5EF4-FFF2-40B4-BE49-F238E27FC236}">
                <a16:creationId xmlns:a16="http://schemas.microsoft.com/office/drawing/2014/main" id="{DE9B565A-9390-4CDA-A6B7-ADF364FADDBF}"/>
              </a:ext>
            </a:extLst>
          </p:cNvPr>
          <p:cNvGraphicFramePr>
            <a:graphicFrameLocks noGrp="1"/>
          </p:cNvGraphicFramePr>
          <p:nvPr>
            <p:extLst>
              <p:ext uri="{D42A27DB-BD31-4B8C-83A1-F6EECF244321}">
                <p14:modId xmlns:p14="http://schemas.microsoft.com/office/powerpoint/2010/main" val="1456051188"/>
              </p:ext>
            </p:extLst>
          </p:nvPr>
        </p:nvGraphicFramePr>
        <p:xfrm>
          <a:off x="136751" y="4330461"/>
          <a:ext cx="6799135" cy="2362200"/>
        </p:xfrm>
        <a:graphic>
          <a:graphicData uri="http://schemas.openxmlformats.org/drawingml/2006/table">
            <a:tbl>
              <a:tblPr firstRow="1" bandRow="1">
                <a:tableStyleId>{5940675A-B579-460E-94D1-54222C63F5DA}</a:tableStyleId>
              </a:tblPr>
              <a:tblGrid>
                <a:gridCol w="838200">
                  <a:extLst>
                    <a:ext uri="{9D8B030D-6E8A-4147-A177-3AD203B41FA5}">
                      <a16:colId xmlns:a16="http://schemas.microsoft.com/office/drawing/2014/main" val="2388553491"/>
                    </a:ext>
                  </a:extLst>
                </a:gridCol>
                <a:gridCol w="968829">
                  <a:extLst>
                    <a:ext uri="{9D8B030D-6E8A-4147-A177-3AD203B41FA5}">
                      <a16:colId xmlns:a16="http://schemas.microsoft.com/office/drawing/2014/main" val="672752125"/>
                    </a:ext>
                  </a:extLst>
                </a:gridCol>
                <a:gridCol w="4992106">
                  <a:extLst>
                    <a:ext uri="{9D8B030D-6E8A-4147-A177-3AD203B41FA5}">
                      <a16:colId xmlns:a16="http://schemas.microsoft.com/office/drawing/2014/main" val="2406757948"/>
                    </a:ext>
                  </a:extLst>
                </a:gridCol>
              </a:tblGrid>
              <a:tr h="370840">
                <a:tc>
                  <a:txBody>
                    <a:bodyPr/>
                    <a:lstStyle/>
                    <a:p>
                      <a:r>
                        <a:rPr lang="en-US" b="1" noProof="0"/>
                        <a:t>Node</a:t>
                      </a:r>
                    </a:p>
                  </a:txBody>
                  <a:tcPr/>
                </a:tc>
                <a:tc>
                  <a:txBody>
                    <a:bodyPr/>
                    <a:lstStyle/>
                    <a:p>
                      <a:r>
                        <a:rPr lang="en-US" b="1" noProof="0"/>
                        <a:t>Change</a:t>
                      </a:r>
                    </a:p>
                  </a:txBody>
                  <a:tcPr/>
                </a:tc>
                <a:tc>
                  <a:txBody>
                    <a:bodyPr/>
                    <a:lstStyle/>
                    <a:p>
                      <a:r>
                        <a:rPr lang="en-US" b="1" noProof="0" dirty="0"/>
                        <a:t>Notes</a:t>
                      </a:r>
                    </a:p>
                  </a:txBody>
                  <a:tcPr/>
                </a:tc>
                <a:extLst>
                  <a:ext uri="{0D108BD9-81ED-4DB2-BD59-A6C34878D82A}">
                    <a16:rowId xmlns:a16="http://schemas.microsoft.com/office/drawing/2014/main" val="1127243678"/>
                  </a:ext>
                </a:extLst>
              </a:tr>
              <a:tr h="370840">
                <a:tc>
                  <a:txBody>
                    <a:bodyPr/>
                    <a:lstStyle/>
                    <a:p>
                      <a:r>
                        <a:rPr lang="en-US" b="1" noProof="0" dirty="0"/>
                        <a:t>sleep</a:t>
                      </a:r>
                    </a:p>
                  </a:txBody>
                  <a:tcPr anchor="ctr"/>
                </a:tc>
                <a:tc>
                  <a:txBody>
                    <a:bodyPr/>
                    <a:lstStyle/>
                    <a:p>
                      <a:r>
                        <a:rPr lang="en-US" sz="1400" noProof="0" dirty="0"/>
                        <a:t>Added</a:t>
                      </a:r>
                    </a:p>
                  </a:txBody>
                  <a:tcPr anchor="ctr"/>
                </a:tc>
                <a:tc>
                  <a:txBody>
                    <a:bodyPr/>
                    <a:lstStyle/>
                    <a:p>
                      <a:r>
                        <a:rPr lang="en-US" sz="1400" noProof="0" dirty="0"/>
                        <a:t>Make TJBot take a snap</a:t>
                      </a:r>
                    </a:p>
                    <a:p>
                      <a:r>
                        <a:rPr lang="en-US" sz="1400" noProof="0" dirty="0"/>
                        <a:t>Inputs: </a:t>
                      </a:r>
                      <a:r>
                        <a:rPr lang="en-US" sz="1400" noProof="0" dirty="0" err="1"/>
                        <a:t>sleeptime</a:t>
                      </a:r>
                      <a:r>
                        <a:rPr lang="en-US" sz="1400" noProof="0" dirty="0"/>
                        <a:t> (number) - the length of time in milliseconds to sleep</a:t>
                      </a:r>
                    </a:p>
                  </a:txBody>
                  <a:tcPr anchor="ctr"/>
                </a:tc>
                <a:extLst>
                  <a:ext uri="{0D108BD9-81ED-4DB2-BD59-A6C34878D82A}">
                    <a16:rowId xmlns:a16="http://schemas.microsoft.com/office/drawing/2014/main" val="2261345567"/>
                  </a:ext>
                </a:extLst>
              </a:tr>
              <a:tr h="370840">
                <a:tc>
                  <a:txBody>
                    <a:bodyPr/>
                    <a:lstStyle/>
                    <a:p>
                      <a:r>
                        <a:rPr lang="en-US" b="1" noProof="0"/>
                        <a:t>see</a:t>
                      </a:r>
                    </a:p>
                  </a:txBody>
                  <a:tcPr anchor="ctr"/>
                </a:tc>
                <a:tc>
                  <a:txBody>
                    <a:bodyPr/>
                    <a:lstStyle/>
                    <a:p>
                      <a:r>
                        <a:rPr lang="en-US" sz="1400" noProof="0"/>
                        <a:t>Changed</a:t>
                      </a:r>
                    </a:p>
                  </a:txBody>
                  <a:tcPr anchor="ctr"/>
                </a:tc>
                <a:tc>
                  <a:txBody>
                    <a:bodyPr/>
                    <a:lstStyle/>
                    <a:p>
                      <a:r>
                        <a:rPr lang="en-US" sz="1400" noProof="0" dirty="0"/>
                        <a:t>Added “recognize” feature. This mode returns a list of person details and confidence scores.</a:t>
                      </a:r>
                    </a:p>
                  </a:txBody>
                  <a:tcPr anchor="ctr"/>
                </a:tc>
                <a:extLst>
                  <a:ext uri="{0D108BD9-81ED-4DB2-BD59-A6C34878D82A}">
                    <a16:rowId xmlns:a16="http://schemas.microsoft.com/office/drawing/2014/main" val="1938005187"/>
                  </a:ext>
                </a:extLst>
              </a:tr>
              <a:tr h="370840">
                <a:tc>
                  <a:txBody>
                    <a:bodyPr/>
                    <a:lstStyle/>
                    <a:p>
                      <a:r>
                        <a:rPr lang="en-US" b="1" noProof="0"/>
                        <a:t>shine</a:t>
                      </a:r>
                    </a:p>
                  </a:txBody>
                  <a:tcPr anchor="ctr"/>
                </a:tc>
                <a:tc>
                  <a:txBody>
                    <a:bodyPr/>
                    <a:lstStyle/>
                    <a:p>
                      <a:r>
                        <a:rPr lang="en-US" sz="1400" noProof="0"/>
                        <a:t>Changed</a:t>
                      </a:r>
                    </a:p>
                  </a:txBody>
                  <a:tcPr anchor="ctr"/>
                </a:tc>
                <a:tc>
                  <a:txBody>
                    <a:bodyPr/>
                    <a:lstStyle/>
                    <a:p>
                      <a:r>
                        <a:rPr lang="en-US" sz="1400" noProof="0" dirty="0"/>
                        <a:t>Now, It’s possible to choose different colors for left and right LEDs</a:t>
                      </a:r>
                    </a:p>
                  </a:txBody>
                  <a:tcPr anchor="ctr"/>
                </a:tc>
                <a:extLst>
                  <a:ext uri="{0D108BD9-81ED-4DB2-BD59-A6C34878D82A}">
                    <a16:rowId xmlns:a16="http://schemas.microsoft.com/office/drawing/2014/main" val="2636546177"/>
                  </a:ext>
                </a:extLst>
              </a:tr>
              <a:tr h="370840">
                <a:tc>
                  <a:txBody>
                    <a:bodyPr/>
                    <a:lstStyle/>
                    <a:p>
                      <a:r>
                        <a:rPr lang="en-US" b="1" noProof="0"/>
                        <a:t>wave</a:t>
                      </a:r>
                    </a:p>
                  </a:txBody>
                  <a:tcPr anchor="ctr"/>
                </a:tc>
                <a:tc>
                  <a:txBody>
                    <a:bodyPr/>
                    <a:lstStyle/>
                    <a:p>
                      <a:r>
                        <a:rPr lang="en-US" sz="1400" noProof="0"/>
                        <a:t>Changed</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noProof="0" dirty="0"/>
                        <a:t>Now, It’s possible to define motion for a specific arm (left or right)</a:t>
                      </a:r>
                    </a:p>
                  </a:txBody>
                  <a:tcPr anchor="ctr"/>
                </a:tc>
                <a:extLst>
                  <a:ext uri="{0D108BD9-81ED-4DB2-BD59-A6C34878D82A}">
                    <a16:rowId xmlns:a16="http://schemas.microsoft.com/office/drawing/2014/main" val="2497099716"/>
                  </a:ext>
                </a:extLst>
              </a:tr>
            </a:tbl>
          </a:graphicData>
        </a:graphic>
      </p:graphicFrame>
      <p:pic>
        <p:nvPicPr>
          <p:cNvPr id="9" name="Picture 8">
            <a:extLst>
              <a:ext uri="{FF2B5EF4-FFF2-40B4-BE49-F238E27FC236}">
                <a16:creationId xmlns:a16="http://schemas.microsoft.com/office/drawing/2014/main" id="{F24BB158-2BB7-4CA7-ADCC-E9C7D43D93A6}"/>
              </a:ext>
            </a:extLst>
          </p:cNvPr>
          <p:cNvPicPr>
            <a:picLocks noChangeAspect="1"/>
          </p:cNvPicPr>
          <p:nvPr/>
        </p:nvPicPr>
        <p:blipFill>
          <a:blip r:embed="rId7"/>
          <a:stretch>
            <a:fillRect/>
          </a:stretch>
        </p:blipFill>
        <p:spPr>
          <a:xfrm>
            <a:off x="7011469" y="4608552"/>
            <a:ext cx="1888919" cy="566676"/>
          </a:xfrm>
          <a:prstGeom prst="rect">
            <a:avLst/>
          </a:prstGeom>
        </p:spPr>
      </p:pic>
      <p:pic>
        <p:nvPicPr>
          <p:cNvPr id="10" name="Picture 9">
            <a:extLst>
              <a:ext uri="{FF2B5EF4-FFF2-40B4-BE49-F238E27FC236}">
                <a16:creationId xmlns:a16="http://schemas.microsoft.com/office/drawing/2014/main" id="{EB720073-5DB2-48BE-B730-33AA54094724}"/>
              </a:ext>
            </a:extLst>
          </p:cNvPr>
          <p:cNvPicPr>
            <a:picLocks noChangeAspect="1"/>
          </p:cNvPicPr>
          <p:nvPr/>
        </p:nvPicPr>
        <p:blipFill>
          <a:blip r:embed="rId8"/>
          <a:stretch>
            <a:fillRect/>
          </a:stretch>
        </p:blipFill>
        <p:spPr>
          <a:xfrm>
            <a:off x="7025633" y="5220552"/>
            <a:ext cx="1807965" cy="539691"/>
          </a:xfrm>
          <a:prstGeom prst="rect">
            <a:avLst/>
          </a:prstGeom>
        </p:spPr>
      </p:pic>
      <p:pic>
        <p:nvPicPr>
          <p:cNvPr id="12" name="Picture 11">
            <a:extLst>
              <a:ext uri="{FF2B5EF4-FFF2-40B4-BE49-F238E27FC236}">
                <a16:creationId xmlns:a16="http://schemas.microsoft.com/office/drawing/2014/main" id="{4A96FAAB-8A16-4568-B33C-1DA3759A78AB}"/>
              </a:ext>
            </a:extLst>
          </p:cNvPr>
          <p:cNvPicPr>
            <a:picLocks noChangeAspect="1"/>
          </p:cNvPicPr>
          <p:nvPr/>
        </p:nvPicPr>
        <p:blipFill>
          <a:blip r:embed="rId9"/>
          <a:stretch>
            <a:fillRect/>
          </a:stretch>
        </p:blipFill>
        <p:spPr>
          <a:xfrm>
            <a:off x="7011469" y="5805568"/>
            <a:ext cx="1875427" cy="566676"/>
          </a:xfrm>
          <a:prstGeom prst="rect">
            <a:avLst/>
          </a:prstGeom>
        </p:spPr>
      </p:pic>
      <p:pic>
        <p:nvPicPr>
          <p:cNvPr id="14" name="Picture 13">
            <a:extLst>
              <a:ext uri="{FF2B5EF4-FFF2-40B4-BE49-F238E27FC236}">
                <a16:creationId xmlns:a16="http://schemas.microsoft.com/office/drawing/2014/main" id="{3978D071-F7C2-44DE-A32C-92F81BDB507A}"/>
              </a:ext>
            </a:extLst>
          </p:cNvPr>
          <p:cNvPicPr>
            <a:picLocks noChangeAspect="1"/>
          </p:cNvPicPr>
          <p:nvPr/>
        </p:nvPicPr>
        <p:blipFill>
          <a:blip r:embed="rId10"/>
          <a:stretch>
            <a:fillRect/>
          </a:stretch>
        </p:blipFill>
        <p:spPr>
          <a:xfrm>
            <a:off x="141514" y="3514548"/>
            <a:ext cx="6794372" cy="772088"/>
          </a:xfrm>
          <a:prstGeom prst="rect">
            <a:avLst/>
          </a:prstGeom>
          <a:ln>
            <a:solidFill>
              <a:schemeClr val="tx1"/>
            </a:solidFill>
          </a:ln>
        </p:spPr>
      </p:pic>
      <p:sp>
        <p:nvSpPr>
          <p:cNvPr id="24" name="Rectangle 23">
            <a:extLst>
              <a:ext uri="{FF2B5EF4-FFF2-40B4-BE49-F238E27FC236}">
                <a16:creationId xmlns:a16="http://schemas.microsoft.com/office/drawing/2014/main" id="{1BE88227-82A3-4FA5-AE1F-DB72B8055369}"/>
              </a:ext>
            </a:extLst>
          </p:cNvPr>
          <p:cNvSpPr/>
          <p:nvPr/>
        </p:nvSpPr>
        <p:spPr>
          <a:xfrm>
            <a:off x="130627" y="1418852"/>
            <a:ext cx="8909464" cy="461665"/>
          </a:xfrm>
          <a:prstGeom prst="rect">
            <a:avLst/>
          </a:prstGeom>
        </p:spPr>
        <p:txBody>
          <a:bodyPr wrap="square">
            <a:spAutoFit/>
          </a:bodyPr>
          <a:lstStyle/>
          <a:p>
            <a:r>
              <a:rPr lang="en-GB" sz="2400" b="1" dirty="0">
                <a:hlinkClick r:id="rId11"/>
              </a:rPr>
              <a:t>I got additional Node-Red capabilities, too!</a:t>
            </a:r>
            <a:endParaRPr lang="en-GB" sz="2400" b="1" dirty="0"/>
          </a:p>
        </p:txBody>
      </p:sp>
    </p:spTree>
    <p:extLst>
      <p:ext uri="{BB962C8B-B14F-4D97-AF65-F5344CB8AC3E}">
        <p14:creationId xmlns:p14="http://schemas.microsoft.com/office/powerpoint/2010/main" val="70029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B45417-00E1-4B7B-BDDF-AE2697467540}"/>
              </a:ext>
            </a:extLst>
          </p:cNvPr>
          <p:cNvSpPr>
            <a:spLocks noGrp="1"/>
          </p:cNvSpPr>
          <p:nvPr>
            <p:ph type="sldNum" sz="quarter" idx="12"/>
          </p:nvPr>
        </p:nvSpPr>
        <p:spPr/>
        <p:txBody>
          <a:bodyPr/>
          <a:lstStyle/>
          <a:p>
            <a:fld id="{79859D68-9713-664A-A657-D40576D372AF}" type="slidenum">
              <a:rPr lang="en-US" smtClean="0"/>
              <a:t>4</a:t>
            </a:fld>
            <a:endParaRPr lang="en-US"/>
          </a:p>
        </p:txBody>
      </p:sp>
      <p:pic>
        <p:nvPicPr>
          <p:cNvPr id="5" name="Picture 4">
            <a:extLst>
              <a:ext uri="{FF2B5EF4-FFF2-40B4-BE49-F238E27FC236}">
                <a16:creationId xmlns:a16="http://schemas.microsoft.com/office/drawing/2014/main" id="{BB50EB56-EF07-4B5D-AF21-C250127538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012"/>
            <a:ext cx="9180000" cy="878644"/>
          </a:xfrm>
          <a:prstGeom prst="rect">
            <a:avLst/>
          </a:prstGeom>
        </p:spPr>
      </p:pic>
      <p:pic>
        <p:nvPicPr>
          <p:cNvPr id="3" name="Picture 2">
            <a:extLst>
              <a:ext uri="{FF2B5EF4-FFF2-40B4-BE49-F238E27FC236}">
                <a16:creationId xmlns:a16="http://schemas.microsoft.com/office/drawing/2014/main" id="{C84D3DD5-AD43-4765-AAFA-1BE9D56874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6600" y="958754"/>
            <a:ext cx="8686800" cy="5899245"/>
          </a:xfrm>
          <a:prstGeom prst="rect">
            <a:avLst/>
          </a:prstGeom>
        </p:spPr>
      </p:pic>
      <p:sp>
        <p:nvSpPr>
          <p:cNvPr id="8" name="Equals 7">
            <a:extLst>
              <a:ext uri="{FF2B5EF4-FFF2-40B4-BE49-F238E27FC236}">
                <a16:creationId xmlns:a16="http://schemas.microsoft.com/office/drawing/2014/main" id="{AF6B63A6-9BBF-4911-8147-7AC0B3209728}"/>
              </a:ext>
            </a:extLst>
          </p:cNvPr>
          <p:cNvSpPr/>
          <p:nvPr/>
        </p:nvSpPr>
        <p:spPr>
          <a:xfrm>
            <a:off x="8807920" y="895425"/>
            <a:ext cx="331006" cy="185589"/>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36960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4FED0F-99A1-4D04-A203-562DCDBE13EF}"/>
              </a:ext>
            </a:extLst>
          </p:cNvPr>
          <p:cNvSpPr/>
          <p:nvPr/>
        </p:nvSpPr>
        <p:spPr>
          <a:xfrm>
            <a:off x="130627" y="1484168"/>
            <a:ext cx="8801499" cy="5451749"/>
          </a:xfrm>
          <a:prstGeom prst="rect">
            <a:avLst/>
          </a:prstGeom>
        </p:spPr>
        <p:txBody>
          <a:bodyPr wrap="square">
            <a:spAutoFit/>
          </a:bodyPr>
          <a:lstStyle/>
          <a:p>
            <a:r>
              <a:rPr lang="en-GB" sz="1400" dirty="0"/>
              <a:t>Install modified </a:t>
            </a:r>
            <a:r>
              <a:rPr lang="en-GB" sz="1400" dirty="0" err="1"/>
              <a:t>TJBot</a:t>
            </a:r>
            <a:r>
              <a:rPr lang="en-GB" sz="1400" dirty="0"/>
              <a:t> library as described in </a:t>
            </a:r>
            <a:r>
              <a:rPr lang="en-GB" sz="1400" dirty="0">
                <a:hlinkClick r:id="rId3" action="ppaction://hlinksldjump"/>
              </a:rPr>
              <a:t>previous slide</a:t>
            </a:r>
            <a:r>
              <a:rPr lang="en-GB" sz="1400" dirty="0"/>
              <a:t>. </a:t>
            </a:r>
          </a:p>
          <a:p>
            <a:r>
              <a:rPr lang="en-GB" sz="1400" dirty="0"/>
              <a:t>Upgrade Node-RED preinstalled with Raspbian Jessie using the command below.</a:t>
            </a:r>
          </a:p>
          <a:p>
            <a:pPr marL="800100" lvl="1" indent="-342900">
              <a:lnSpc>
                <a:spcPct val="107000"/>
              </a:lnSpc>
              <a:buFont typeface="Wingdings" panose="05000000000000000000" pitchFamily="2" charset="2"/>
              <a:buChar char="Ø"/>
            </a:pPr>
            <a:r>
              <a:rPr lang="en-GB" sz="1200" dirty="0"/>
              <a:t>bash &lt;(curl -</a:t>
            </a:r>
            <a:r>
              <a:rPr lang="en-GB" sz="1200" dirty="0" err="1"/>
              <a:t>sL</a:t>
            </a:r>
            <a:r>
              <a:rPr lang="en-GB" sz="1200" dirty="0"/>
              <a:t> https://raw.githubusercontent.com/node-red/raspbian-deb-package/master/resources/update-nodejs-and-nodered)</a:t>
            </a:r>
          </a:p>
          <a:p>
            <a:r>
              <a:rPr lang="en-GB" sz="1400" dirty="0"/>
              <a:t>Setup Node-Red to run when the Pi boots up, run:</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systemctl</a:t>
            </a:r>
            <a:r>
              <a:rPr lang="en-GB" sz="1200" dirty="0"/>
              <a:t> enable </a:t>
            </a:r>
            <a:r>
              <a:rPr lang="en-GB" sz="1200" dirty="0" err="1"/>
              <a:t>nodered.service</a:t>
            </a:r>
            <a:endParaRPr lang="en-GB" sz="1200" dirty="0"/>
          </a:p>
          <a:p>
            <a:r>
              <a:rPr lang="en-GB" sz="1400" dirty="0"/>
              <a:t>Then, install </a:t>
            </a:r>
            <a:r>
              <a:rPr lang="en-GB" sz="1400" dirty="0" err="1"/>
              <a:t>TJBot</a:t>
            </a:r>
            <a:r>
              <a:rPr lang="en-GB" sz="1400" dirty="0"/>
              <a:t> nodes from </a:t>
            </a:r>
            <a:r>
              <a:rPr lang="en-GB" sz="1400" b="1" i="1" dirty="0"/>
              <a:t>EXPANDED </a:t>
            </a:r>
            <a:r>
              <a:rPr lang="en-GB" sz="1400" b="1" i="1" dirty="0" err="1"/>
              <a:t>TJBot</a:t>
            </a:r>
            <a:r>
              <a:rPr lang="en-GB" sz="1400" b="1" i="1" dirty="0"/>
              <a:t> Nodes</a:t>
            </a:r>
            <a:r>
              <a:rPr lang="en-GB" sz="1400" dirty="0"/>
              <a:t> repository:</a:t>
            </a:r>
          </a:p>
          <a:p>
            <a:pPr marL="800100" lvl="1" indent="-342900">
              <a:lnSpc>
                <a:spcPct val="107000"/>
              </a:lnSpc>
              <a:buFont typeface="Wingdings" panose="05000000000000000000" pitchFamily="2" charset="2"/>
              <a:buChar char="Ø"/>
            </a:pPr>
            <a:r>
              <a:rPr lang="en-GB" sz="1200" dirty="0"/>
              <a:t>cd .node-red</a:t>
            </a:r>
          </a:p>
          <a:p>
            <a:pPr marL="800100" lvl="1" indent="-342900">
              <a:lnSpc>
                <a:spcPct val="107000"/>
              </a:lnSpc>
              <a:buFont typeface="Wingdings" panose="05000000000000000000" pitchFamily="2" charset="2"/>
              <a:buChar char="Ø"/>
            </a:pPr>
            <a:r>
              <a:rPr lang="en-GB" sz="1200" dirty="0" err="1"/>
              <a:t>mkdir</a:t>
            </a:r>
            <a:r>
              <a:rPr lang="en-GB" sz="1200" dirty="0"/>
              <a:t> nodes</a:t>
            </a:r>
          </a:p>
          <a:p>
            <a:pPr marL="800100" lvl="1" indent="-342900">
              <a:lnSpc>
                <a:spcPct val="107000"/>
              </a:lnSpc>
              <a:buFont typeface="Wingdings" panose="05000000000000000000" pitchFamily="2" charset="2"/>
              <a:buChar char="Ø"/>
            </a:pPr>
            <a:r>
              <a:rPr lang="en-GB" sz="1200" dirty="0"/>
              <a:t>cd nodes</a:t>
            </a:r>
          </a:p>
          <a:p>
            <a:pPr marL="800100" lvl="1" indent="-342900">
              <a:lnSpc>
                <a:spcPct val="107000"/>
              </a:lnSpc>
              <a:buFont typeface="Wingdings" panose="05000000000000000000" pitchFamily="2" charset="2"/>
              <a:buChar char="Ø"/>
            </a:pPr>
            <a:r>
              <a:rPr lang="en-GB" sz="1200" dirty="0"/>
              <a:t>git clone https://github.com/fmanclossi/node-red-contrib-tjbotTwoArmsTwoLeds</a:t>
            </a:r>
          </a:p>
          <a:p>
            <a:pPr marL="800100" lvl="1" indent="-342900">
              <a:lnSpc>
                <a:spcPct val="107000"/>
              </a:lnSpc>
              <a:buFont typeface="Wingdings" panose="05000000000000000000" pitchFamily="2" charset="2"/>
              <a:buChar char="Ø"/>
            </a:pPr>
            <a:r>
              <a:rPr lang="en-GB" sz="1200" dirty="0"/>
              <a:t>cd node-red-</a:t>
            </a:r>
            <a:r>
              <a:rPr lang="en-GB" sz="1200" dirty="0" err="1"/>
              <a:t>contrib</a:t>
            </a:r>
            <a:r>
              <a:rPr lang="en-GB" sz="1200" dirty="0"/>
              <a:t>-</a:t>
            </a:r>
            <a:r>
              <a:rPr lang="en-GB" sz="1200" dirty="0" err="1"/>
              <a:t>tjbotTwoArmsTwoLeds</a:t>
            </a:r>
            <a:endParaRPr lang="en-GB" sz="1200" dirty="0"/>
          </a:p>
          <a:p>
            <a:pPr marL="800100" lvl="1" indent="-342900">
              <a:lnSpc>
                <a:spcPct val="107000"/>
              </a:lnSpc>
              <a:buFont typeface="Wingdings" panose="05000000000000000000" pitchFamily="2" charset="2"/>
              <a:buChar char="Ø"/>
            </a:pPr>
            <a:r>
              <a:rPr lang="en-GB" sz="1200" dirty="0" err="1"/>
              <a:t>npm</a:t>
            </a:r>
            <a:r>
              <a:rPr lang="en-GB" sz="1200" dirty="0"/>
              <a:t> install</a:t>
            </a:r>
          </a:p>
          <a:p>
            <a:pPr marL="800100" lvl="1" indent="-342900">
              <a:lnSpc>
                <a:spcPct val="107000"/>
              </a:lnSpc>
              <a:buFont typeface="Wingdings" panose="05000000000000000000" pitchFamily="2" charset="2"/>
              <a:buChar char="Ø"/>
            </a:pPr>
            <a:r>
              <a:rPr lang="en-GB" sz="1200" dirty="0"/>
              <a:t>mv  </a:t>
            </a:r>
            <a:r>
              <a:rPr lang="en-GB" sz="1200" dirty="0" err="1"/>
              <a:t>node_modules</a:t>
            </a:r>
            <a:r>
              <a:rPr lang="en-GB" sz="1200" dirty="0"/>
              <a:t>/</a:t>
            </a:r>
            <a:r>
              <a:rPr lang="en-GB" sz="1200" dirty="0" err="1"/>
              <a:t>tjbot</a:t>
            </a:r>
            <a:r>
              <a:rPr lang="en-GB" sz="1200" dirty="0"/>
              <a:t>/lib/tjbot.js </a:t>
            </a:r>
            <a:r>
              <a:rPr lang="en-GB" sz="1200" dirty="0" err="1"/>
              <a:t>node_modules</a:t>
            </a:r>
            <a:r>
              <a:rPr lang="en-GB" sz="1200" dirty="0"/>
              <a:t>/</a:t>
            </a:r>
            <a:r>
              <a:rPr lang="en-GB" sz="1200" dirty="0" err="1"/>
              <a:t>tjbot</a:t>
            </a:r>
            <a:r>
              <a:rPr lang="en-GB" sz="1200" dirty="0"/>
              <a:t>/lib/</a:t>
            </a:r>
            <a:r>
              <a:rPr lang="en-GB" sz="1200" dirty="0" err="1"/>
              <a:t>tjbot.js.orig</a:t>
            </a:r>
            <a:r>
              <a:rPr lang="en-GB" sz="1200" dirty="0"/>
              <a:t> #just in case you want to go back to official distro</a:t>
            </a:r>
          </a:p>
          <a:p>
            <a:pPr marL="800100" lvl="1" indent="-342900">
              <a:lnSpc>
                <a:spcPct val="107000"/>
              </a:lnSpc>
              <a:buFont typeface="Wingdings" panose="05000000000000000000" pitchFamily="2" charset="2"/>
              <a:buChar char="Ø"/>
            </a:pPr>
            <a:r>
              <a:rPr lang="en-GB" sz="1200" dirty="0"/>
              <a:t>cp /home/pi/Desktop/</a:t>
            </a:r>
            <a:r>
              <a:rPr lang="en-GB" sz="1200" dirty="0" err="1"/>
              <a:t>tjbotTwoArmsTwoLEDs</a:t>
            </a:r>
            <a:r>
              <a:rPr lang="en-GB" sz="1200" dirty="0"/>
              <a:t>/lib/tjbot.js </a:t>
            </a:r>
            <a:r>
              <a:rPr lang="en-GB" sz="1200" dirty="0" err="1"/>
              <a:t>node_modules</a:t>
            </a:r>
            <a:r>
              <a:rPr lang="en-GB" sz="1200" dirty="0"/>
              <a:t>/</a:t>
            </a:r>
            <a:r>
              <a:rPr lang="en-GB" sz="1200" dirty="0" err="1"/>
              <a:t>tjbot</a:t>
            </a:r>
            <a:r>
              <a:rPr lang="en-GB" sz="1200" dirty="0"/>
              <a:t>/lib/ #change path if it’s not on Desktop</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nano</a:t>
            </a:r>
            <a:r>
              <a:rPr lang="en-GB" sz="1200" dirty="0"/>
              <a:t> /lib/</a:t>
            </a:r>
            <a:r>
              <a:rPr lang="en-GB" sz="1200" dirty="0" err="1"/>
              <a:t>systemd</a:t>
            </a:r>
            <a:r>
              <a:rPr lang="en-GB" sz="1200" dirty="0"/>
              <a:t>/system/</a:t>
            </a:r>
            <a:r>
              <a:rPr lang="en-GB" sz="1200" dirty="0" err="1"/>
              <a:t>nodered.service</a:t>
            </a:r>
            <a:r>
              <a:rPr lang="en-GB" sz="1200" dirty="0"/>
              <a:t> # some </a:t>
            </a:r>
            <a:r>
              <a:rPr lang="en-GB" sz="1200" dirty="0" err="1"/>
              <a:t>TJBot</a:t>
            </a:r>
            <a:r>
              <a:rPr lang="en-GB" sz="1200" dirty="0"/>
              <a:t> actions has to run as root so change User from pi to root</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systemctl</a:t>
            </a:r>
            <a:r>
              <a:rPr lang="en-GB" sz="1200" dirty="0"/>
              <a:t> daemon-reload</a:t>
            </a:r>
          </a:p>
          <a:p>
            <a:pPr marL="800100" lvl="1" indent="-342900">
              <a:lnSpc>
                <a:spcPct val="107000"/>
              </a:lnSpc>
              <a:buFont typeface="Wingdings" panose="05000000000000000000" pitchFamily="2" charset="2"/>
              <a:buChar char="Ø"/>
            </a:pPr>
            <a:r>
              <a:rPr lang="en-GB" sz="1200" dirty="0"/>
              <a:t>node-red-start # check node-red environment. Settings file should be at /root/.node-red/settings.js </a:t>
            </a:r>
          </a:p>
          <a:p>
            <a:pPr marL="800100" lvl="1" indent="-342900">
              <a:lnSpc>
                <a:spcPct val="107000"/>
              </a:lnSpc>
              <a:buFont typeface="Wingdings" panose="05000000000000000000" pitchFamily="2" charset="2"/>
              <a:buChar char="Ø"/>
            </a:pPr>
            <a:r>
              <a:rPr lang="en-GB" sz="1200" dirty="0"/>
              <a:t>node-red-stop</a:t>
            </a:r>
          </a:p>
          <a:p>
            <a:pPr marL="800100" lvl="1" indent="-342900">
              <a:lnSpc>
                <a:spcPct val="107000"/>
              </a:lnSpc>
              <a:buFont typeface="Wingdings" panose="05000000000000000000" pitchFamily="2" charset="2"/>
              <a:buChar char="Ø"/>
            </a:pPr>
            <a:r>
              <a:rPr lang="en-GB" sz="1200" dirty="0" err="1"/>
              <a:t>mkdir</a:t>
            </a:r>
            <a:r>
              <a:rPr lang="en-GB" sz="1200" dirty="0"/>
              <a:t> /home/pi/Desktop/</a:t>
            </a:r>
            <a:r>
              <a:rPr lang="en-GB" sz="1200" dirty="0" err="1"/>
              <a:t>httpStatic</a:t>
            </a:r>
            <a:r>
              <a:rPr lang="en-GB" sz="1200" dirty="0"/>
              <a:t> # place to host static content from top level URL</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nano</a:t>
            </a:r>
            <a:r>
              <a:rPr lang="en-GB" sz="1200" dirty="0"/>
              <a:t> /root/.node-red/settings.js. # Modify /root/.node-red/settings.js to point to the original Node-RED directory uncommenting and setting </a:t>
            </a:r>
            <a:r>
              <a:rPr lang="en-GB" sz="1200" dirty="0" err="1"/>
              <a:t>userDir</a:t>
            </a:r>
            <a:r>
              <a:rPr lang="en-GB" sz="1200" dirty="0"/>
              <a:t> and </a:t>
            </a:r>
            <a:r>
              <a:rPr lang="en-GB" sz="1200" dirty="0" err="1"/>
              <a:t>nodesDir</a:t>
            </a:r>
            <a:r>
              <a:rPr lang="en-GB" sz="1200" dirty="0"/>
              <a:t> variables as </a:t>
            </a:r>
          </a:p>
          <a:p>
            <a:pPr lvl="1"/>
            <a:r>
              <a:rPr lang="en-GB" sz="1200" dirty="0"/>
              <a:t>	</a:t>
            </a:r>
            <a:r>
              <a:rPr lang="en-GB" sz="1200" dirty="0" err="1"/>
              <a:t>userDir</a:t>
            </a:r>
            <a:r>
              <a:rPr lang="en-GB" sz="1200" dirty="0"/>
              <a:t>: '/home/pi/.node-red/’,</a:t>
            </a:r>
          </a:p>
          <a:p>
            <a:pPr lvl="1"/>
            <a:r>
              <a:rPr lang="en-GB" sz="1200" dirty="0"/>
              <a:t>	</a:t>
            </a:r>
            <a:r>
              <a:rPr lang="en-GB" sz="1200" dirty="0" err="1"/>
              <a:t>nodesDir</a:t>
            </a:r>
            <a:r>
              <a:rPr lang="en-GB" sz="1200" dirty="0"/>
              <a:t>: '/home/pi/.node-red/nodes’,</a:t>
            </a:r>
          </a:p>
          <a:p>
            <a:r>
              <a:rPr lang="en-GB" sz="1200" dirty="0"/>
              <a:t>		</a:t>
            </a:r>
            <a:r>
              <a:rPr lang="en-GB" sz="1200" dirty="0" err="1"/>
              <a:t>httpStatic</a:t>
            </a:r>
            <a:r>
              <a:rPr lang="en-GB" sz="1200" dirty="0"/>
              <a:t>: ‘/home/pi/Desktop/</a:t>
            </a:r>
            <a:r>
              <a:rPr lang="en-GB" sz="1200" dirty="0" err="1"/>
              <a:t>httpStatic</a:t>
            </a:r>
            <a:r>
              <a:rPr lang="en-GB" sz="1200" dirty="0"/>
              <a:t>/’</a:t>
            </a:r>
          </a:p>
          <a:p>
            <a:pPr marL="800100" lvl="1" indent="-342900">
              <a:lnSpc>
                <a:spcPct val="107000"/>
              </a:lnSpc>
              <a:buFont typeface="Wingdings" panose="05000000000000000000" pitchFamily="2" charset="2"/>
              <a:buChar char="Ø"/>
            </a:pPr>
            <a:r>
              <a:rPr lang="en-GB" sz="1200" dirty="0"/>
              <a:t>node-red-start</a:t>
            </a:r>
          </a:p>
        </p:txBody>
      </p:sp>
      <p:pic>
        <p:nvPicPr>
          <p:cNvPr id="9" name="Picture 8">
            <a:hlinkClick r:id="rId4"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sp>
        <p:nvSpPr>
          <p:cNvPr id="12" name="CustomShape 1">
            <a:extLst>
              <a:ext uri="{FF2B5EF4-FFF2-40B4-BE49-F238E27FC236}">
                <a16:creationId xmlns:a16="http://schemas.microsoft.com/office/drawing/2014/main" id="{63EF7AFF-057D-4804-9AC2-B0197965328F}"/>
              </a:ext>
            </a:extLst>
          </p:cNvPr>
          <p:cNvSpPr/>
          <p:nvPr/>
        </p:nvSpPr>
        <p:spPr>
          <a:xfrm>
            <a:off x="10884" y="925213"/>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hlinkClick r:id="rId6"/>
              </a:rPr>
              <a:t>Setup Expanded nodes for </a:t>
            </a:r>
            <a:r>
              <a:rPr lang="en-GB" sz="3600" spc="-1" dirty="0" err="1">
                <a:solidFill>
                  <a:srgbClr val="000000"/>
                </a:solidFill>
                <a:uFill>
                  <a:solidFill>
                    <a:srgbClr val="FFFFFF"/>
                  </a:solidFill>
                </a:uFill>
                <a:latin typeface="IBM Plex Sans SemiBold"/>
                <a:ea typeface="Andale Mono"/>
                <a:cs typeface="IBM Plex Sans SemiBold"/>
                <a:hlinkClick r:id="rId6"/>
              </a:rPr>
              <a:t>TJBot</a:t>
            </a:r>
            <a:r>
              <a:rPr lang="en-GB" sz="3600" spc="-1" dirty="0">
                <a:solidFill>
                  <a:srgbClr val="000000"/>
                </a:solidFill>
                <a:uFill>
                  <a:solidFill>
                    <a:srgbClr val="FFFFFF"/>
                  </a:solidFill>
                </a:uFill>
                <a:latin typeface="IBM Plex Sans SemiBold"/>
                <a:ea typeface="Andale Mono"/>
                <a:cs typeface="IBM Plex Sans SemiBold"/>
                <a:hlinkClick r:id="rId6"/>
              </a:rPr>
              <a:t> (4d/1)</a:t>
            </a:r>
            <a:endParaRPr lang="en-GB" sz="3600" spc="-1" dirty="0">
              <a:solidFill>
                <a:srgbClr val="000000"/>
              </a:solidFill>
              <a:uFill>
                <a:solidFill>
                  <a:srgbClr val="FFFFFF"/>
                </a:solidFill>
              </a:uFill>
              <a:latin typeface="IBM Plex Sans SemiBold"/>
              <a:ea typeface="Andale Mono"/>
              <a:cs typeface="IBM Plex Sans SemiBold"/>
            </a:endParaRPr>
          </a:p>
        </p:txBody>
      </p:sp>
      <p:sp>
        <p:nvSpPr>
          <p:cNvPr id="13" name="Plus Sign 12">
            <a:extLst>
              <a:ext uri="{FF2B5EF4-FFF2-40B4-BE49-F238E27FC236}">
                <a16:creationId xmlns:a16="http://schemas.microsoft.com/office/drawing/2014/main" id="{0E2A4CE6-0297-4EA4-A151-904E5E6DB93E}"/>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3" name="Rectangle 2">
            <a:extLst>
              <a:ext uri="{FF2B5EF4-FFF2-40B4-BE49-F238E27FC236}">
                <a16:creationId xmlns:a16="http://schemas.microsoft.com/office/drawing/2014/main" id="{D3AD21CB-4C31-4B83-82B3-0157CA076B8C}"/>
              </a:ext>
            </a:extLst>
          </p:cNvPr>
          <p:cNvSpPr/>
          <p:nvPr/>
        </p:nvSpPr>
        <p:spPr>
          <a:xfrm>
            <a:off x="5987044" y="2301239"/>
            <a:ext cx="2945082" cy="830997"/>
          </a:xfrm>
          <a:prstGeom prst="rect">
            <a:avLst/>
          </a:prstGeom>
          <a:solidFill>
            <a:srgbClr val="FFFF00"/>
          </a:solidFill>
        </p:spPr>
        <p:txBody>
          <a:bodyPr wrap="square">
            <a:spAutoFit/>
          </a:bodyPr>
          <a:lstStyle/>
          <a:p>
            <a:r>
              <a:rPr lang="en-GB" sz="1200" dirty="0">
                <a:solidFill>
                  <a:srgbClr val="FF0000"/>
                </a:solidFill>
              </a:rPr>
              <a:t>IMPORTANT: Follow all these instructions only if you don’t already setup </a:t>
            </a:r>
            <a:r>
              <a:rPr lang="en-GB" sz="1200" dirty="0" err="1">
                <a:solidFill>
                  <a:srgbClr val="FF0000"/>
                </a:solidFill>
              </a:rPr>
              <a:t>TJBot’s</a:t>
            </a:r>
            <a:r>
              <a:rPr lang="en-GB" sz="1200" dirty="0">
                <a:solidFill>
                  <a:srgbClr val="FF0000"/>
                </a:solidFill>
              </a:rPr>
              <a:t> node as described in </a:t>
            </a:r>
            <a:r>
              <a:rPr lang="en-GB" sz="1200" dirty="0" err="1">
                <a:solidFill>
                  <a:srgbClr val="FF0000"/>
                </a:solidFill>
                <a:hlinkClick r:id="rId7" action="ppaction://hlinksldjump"/>
              </a:rPr>
              <a:t>JeanCarl</a:t>
            </a:r>
            <a:r>
              <a:rPr lang="en-GB" sz="1200" dirty="0">
                <a:solidFill>
                  <a:srgbClr val="FF0000"/>
                </a:solidFill>
                <a:hlinkClick r:id="rId7" action="ppaction://hlinksldjump"/>
              </a:rPr>
              <a:t> work</a:t>
            </a:r>
            <a:r>
              <a:rPr lang="en-GB" sz="1200" dirty="0">
                <a:solidFill>
                  <a:srgbClr val="FF0000"/>
                </a:solidFill>
              </a:rPr>
              <a:t>. If you already setup them, move to the next slide.</a:t>
            </a:r>
          </a:p>
        </p:txBody>
      </p:sp>
      <p:sp>
        <p:nvSpPr>
          <p:cNvPr id="7" name="Rectangle 6">
            <a:extLst>
              <a:ext uri="{FF2B5EF4-FFF2-40B4-BE49-F238E27FC236}">
                <a16:creationId xmlns:a16="http://schemas.microsoft.com/office/drawing/2014/main" id="{A2BF21CE-0B1D-45E2-9923-C63BC3692FD5}"/>
              </a:ext>
            </a:extLst>
          </p:cNvPr>
          <p:cNvSpPr/>
          <p:nvPr/>
        </p:nvSpPr>
        <p:spPr>
          <a:xfrm>
            <a:off x="5287440" y="6256828"/>
            <a:ext cx="3685309" cy="461665"/>
          </a:xfrm>
          <a:prstGeom prst="rect">
            <a:avLst/>
          </a:prstGeom>
          <a:solidFill>
            <a:schemeClr val="accent1">
              <a:lumMod val="40000"/>
              <a:lumOff val="60000"/>
            </a:schemeClr>
          </a:solidFill>
        </p:spPr>
        <p:txBody>
          <a:bodyPr wrap="square">
            <a:spAutoFit/>
          </a:bodyPr>
          <a:lstStyle/>
          <a:p>
            <a:pPr lvl="0"/>
            <a:r>
              <a:rPr lang="en-GB" sz="1200" dirty="0">
                <a:solidFill>
                  <a:prstClr val="black"/>
                </a:solidFill>
              </a:rPr>
              <a:t>Point your browser to Node-Red URL (port 1880) and verify that extended nodes for </a:t>
            </a:r>
            <a:r>
              <a:rPr lang="en-GB" sz="1200" dirty="0" err="1">
                <a:solidFill>
                  <a:prstClr val="black"/>
                </a:solidFill>
              </a:rPr>
              <a:t>TJBot</a:t>
            </a:r>
            <a:r>
              <a:rPr lang="en-GB" sz="1200" dirty="0">
                <a:solidFill>
                  <a:prstClr val="black"/>
                </a:solidFill>
              </a:rPr>
              <a:t> are available.</a:t>
            </a:r>
          </a:p>
        </p:txBody>
      </p:sp>
    </p:spTree>
    <p:extLst>
      <p:ext uri="{BB962C8B-B14F-4D97-AF65-F5344CB8AC3E}">
        <p14:creationId xmlns:p14="http://schemas.microsoft.com/office/powerpoint/2010/main" val="2787373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4FED0F-99A1-4D04-A203-562DCDBE13EF}"/>
              </a:ext>
            </a:extLst>
          </p:cNvPr>
          <p:cNvSpPr/>
          <p:nvPr/>
        </p:nvSpPr>
        <p:spPr>
          <a:xfrm>
            <a:off x="130627" y="1484168"/>
            <a:ext cx="8801499" cy="4445832"/>
          </a:xfrm>
          <a:prstGeom prst="rect">
            <a:avLst/>
          </a:prstGeom>
        </p:spPr>
        <p:txBody>
          <a:bodyPr wrap="square">
            <a:spAutoFit/>
          </a:bodyPr>
          <a:lstStyle/>
          <a:p>
            <a:r>
              <a:rPr lang="en-GB" sz="1400" dirty="0"/>
              <a:t>Install modified </a:t>
            </a:r>
            <a:r>
              <a:rPr lang="en-GB" sz="1400" dirty="0" err="1"/>
              <a:t>TJBot</a:t>
            </a:r>
            <a:r>
              <a:rPr lang="en-GB" sz="1400" dirty="0"/>
              <a:t> library as described in </a:t>
            </a:r>
            <a:r>
              <a:rPr lang="en-GB" sz="1400" dirty="0">
                <a:hlinkClick r:id="rId3" action="ppaction://hlinksldjump"/>
              </a:rPr>
              <a:t>previous slide</a:t>
            </a:r>
            <a:r>
              <a:rPr lang="en-GB" sz="1400" dirty="0"/>
              <a:t>. </a:t>
            </a:r>
          </a:p>
          <a:p>
            <a:r>
              <a:rPr lang="en-GB" sz="1400" dirty="0"/>
              <a:t>Save your work, Clear Node-Red flows and deploy empty environment.</a:t>
            </a:r>
          </a:p>
          <a:p>
            <a:r>
              <a:rPr lang="en-GB" sz="1400" dirty="0"/>
              <a:t>Then, install </a:t>
            </a:r>
            <a:r>
              <a:rPr lang="en-GB" sz="1400" dirty="0" err="1"/>
              <a:t>TJBot</a:t>
            </a:r>
            <a:r>
              <a:rPr lang="en-GB" sz="1400" dirty="0"/>
              <a:t> nodes from </a:t>
            </a:r>
            <a:r>
              <a:rPr lang="en-GB" sz="1400" b="1" i="1" dirty="0"/>
              <a:t>EXPANDED </a:t>
            </a:r>
            <a:r>
              <a:rPr lang="en-GB" sz="1400" b="1" i="1" dirty="0" err="1"/>
              <a:t>TJBot</a:t>
            </a:r>
            <a:r>
              <a:rPr lang="en-GB" sz="1400" b="1" i="1" dirty="0"/>
              <a:t> Nodes</a:t>
            </a:r>
            <a:r>
              <a:rPr lang="en-GB" sz="1400" dirty="0"/>
              <a:t> repository:</a:t>
            </a:r>
          </a:p>
          <a:p>
            <a:pPr marL="800100" lvl="1" indent="-342900">
              <a:lnSpc>
                <a:spcPct val="107000"/>
              </a:lnSpc>
              <a:buFont typeface="Wingdings" panose="05000000000000000000" pitchFamily="2" charset="2"/>
              <a:buChar char="Ø"/>
            </a:pPr>
            <a:r>
              <a:rPr lang="en-GB" sz="1200" dirty="0"/>
              <a:t>cd .node-red/nodes</a:t>
            </a:r>
          </a:p>
          <a:p>
            <a:pPr marL="800100" lvl="1" indent="-342900">
              <a:lnSpc>
                <a:spcPct val="107000"/>
              </a:lnSpc>
              <a:buFont typeface="Wingdings" panose="05000000000000000000" pitchFamily="2" charset="2"/>
              <a:buChar char="Ø"/>
            </a:pPr>
            <a:r>
              <a:rPr lang="en-GB" sz="1200" dirty="0" err="1"/>
              <a:t>mkdir</a:t>
            </a:r>
            <a:r>
              <a:rPr lang="en-GB" sz="1200" dirty="0"/>
              <a:t> ../backup </a:t>
            </a:r>
          </a:p>
          <a:p>
            <a:pPr marL="800100" lvl="1" indent="-342900">
              <a:lnSpc>
                <a:spcPct val="107000"/>
              </a:lnSpc>
              <a:buFont typeface="Wingdings" panose="05000000000000000000" pitchFamily="2" charset="2"/>
              <a:buChar char="Ø"/>
            </a:pPr>
            <a:r>
              <a:rPr lang="en-GB" sz="1200" dirty="0"/>
              <a:t>mv node-red-</a:t>
            </a:r>
            <a:r>
              <a:rPr lang="en-GB" sz="1200" dirty="0" err="1"/>
              <a:t>contrib</a:t>
            </a:r>
            <a:r>
              <a:rPr lang="en-GB" sz="1200" dirty="0"/>
              <a:t>-</a:t>
            </a:r>
            <a:r>
              <a:rPr lang="en-GB" sz="1200" dirty="0" err="1"/>
              <a:t>tjbot</a:t>
            </a:r>
            <a:r>
              <a:rPr lang="en-GB" sz="1200" dirty="0"/>
              <a:t> ../backup #just to keep previous environment</a:t>
            </a:r>
          </a:p>
          <a:p>
            <a:pPr marL="800100" lvl="1" indent="-342900">
              <a:lnSpc>
                <a:spcPct val="107000"/>
              </a:lnSpc>
              <a:buFont typeface="Wingdings" panose="05000000000000000000" pitchFamily="2" charset="2"/>
              <a:buChar char="Ø"/>
            </a:pPr>
            <a:r>
              <a:rPr lang="en-GB" sz="1200" dirty="0"/>
              <a:t>git clone https://github.com/fmanclossi/node-red-contrib-tjbotTwoArmsTwoLeds</a:t>
            </a:r>
          </a:p>
          <a:p>
            <a:pPr marL="800100" lvl="1" indent="-342900">
              <a:lnSpc>
                <a:spcPct val="107000"/>
              </a:lnSpc>
              <a:buFont typeface="Wingdings" panose="05000000000000000000" pitchFamily="2" charset="2"/>
              <a:buChar char="Ø"/>
            </a:pPr>
            <a:r>
              <a:rPr lang="en-GB" sz="1200" dirty="0"/>
              <a:t>cd node-red-</a:t>
            </a:r>
            <a:r>
              <a:rPr lang="en-GB" sz="1200" dirty="0" err="1"/>
              <a:t>contrib</a:t>
            </a:r>
            <a:r>
              <a:rPr lang="en-GB" sz="1200" dirty="0"/>
              <a:t>-</a:t>
            </a:r>
            <a:r>
              <a:rPr lang="en-GB" sz="1200" dirty="0" err="1"/>
              <a:t>tjbotTwoArmsTwoLeds</a:t>
            </a:r>
            <a:endParaRPr lang="en-GB" sz="1200" dirty="0"/>
          </a:p>
          <a:p>
            <a:pPr marL="800100" lvl="1" indent="-342900">
              <a:lnSpc>
                <a:spcPct val="107000"/>
              </a:lnSpc>
              <a:buFont typeface="Wingdings" panose="05000000000000000000" pitchFamily="2" charset="2"/>
              <a:buChar char="Ø"/>
            </a:pPr>
            <a:r>
              <a:rPr lang="en-GB" sz="1200" dirty="0" err="1"/>
              <a:t>npm</a:t>
            </a:r>
            <a:r>
              <a:rPr lang="en-GB" sz="1200" dirty="0"/>
              <a:t> install</a:t>
            </a:r>
          </a:p>
          <a:p>
            <a:pPr marL="800100" lvl="1" indent="-342900">
              <a:lnSpc>
                <a:spcPct val="107000"/>
              </a:lnSpc>
              <a:buFont typeface="Wingdings" panose="05000000000000000000" pitchFamily="2" charset="2"/>
              <a:buChar char="Ø"/>
            </a:pPr>
            <a:r>
              <a:rPr lang="en-GB" sz="1200" dirty="0"/>
              <a:t>mv  </a:t>
            </a:r>
            <a:r>
              <a:rPr lang="en-GB" sz="1200" dirty="0" err="1"/>
              <a:t>node_modules</a:t>
            </a:r>
            <a:r>
              <a:rPr lang="en-GB" sz="1200" dirty="0"/>
              <a:t>/</a:t>
            </a:r>
            <a:r>
              <a:rPr lang="en-GB" sz="1200" dirty="0" err="1"/>
              <a:t>tjbot</a:t>
            </a:r>
            <a:r>
              <a:rPr lang="en-GB" sz="1200" dirty="0"/>
              <a:t>/lib/tjbot.js </a:t>
            </a:r>
            <a:r>
              <a:rPr lang="en-GB" sz="1200" dirty="0" err="1"/>
              <a:t>node_modules</a:t>
            </a:r>
            <a:r>
              <a:rPr lang="en-GB" sz="1200" dirty="0"/>
              <a:t>/</a:t>
            </a:r>
            <a:r>
              <a:rPr lang="en-GB" sz="1200" dirty="0" err="1"/>
              <a:t>tjbot</a:t>
            </a:r>
            <a:r>
              <a:rPr lang="en-GB" sz="1200" dirty="0"/>
              <a:t>/lib/</a:t>
            </a:r>
            <a:r>
              <a:rPr lang="en-GB" sz="1200" dirty="0" err="1"/>
              <a:t>tjbot.js.orig</a:t>
            </a:r>
            <a:r>
              <a:rPr lang="en-GB" sz="1200" dirty="0"/>
              <a:t> #just in case you want to go back to official distro</a:t>
            </a:r>
          </a:p>
          <a:p>
            <a:pPr marL="800100" lvl="1" indent="-342900">
              <a:lnSpc>
                <a:spcPct val="107000"/>
              </a:lnSpc>
              <a:buFont typeface="Wingdings" panose="05000000000000000000" pitchFamily="2" charset="2"/>
              <a:buChar char="Ø"/>
            </a:pPr>
            <a:r>
              <a:rPr lang="en-GB" sz="1200" dirty="0"/>
              <a:t>cp /home/pi/Desktop/</a:t>
            </a:r>
            <a:r>
              <a:rPr lang="en-GB" sz="1200" dirty="0" err="1"/>
              <a:t>tjbotTwoArmsTwoLEDs</a:t>
            </a:r>
            <a:r>
              <a:rPr lang="en-GB" sz="1200" dirty="0"/>
              <a:t>/lib/tjbot.js </a:t>
            </a:r>
            <a:r>
              <a:rPr lang="en-GB" sz="1200" dirty="0" err="1"/>
              <a:t>node_modules</a:t>
            </a:r>
            <a:r>
              <a:rPr lang="en-GB" sz="1200" dirty="0"/>
              <a:t>/</a:t>
            </a:r>
            <a:r>
              <a:rPr lang="en-GB" sz="1200" dirty="0" err="1"/>
              <a:t>tjbot</a:t>
            </a:r>
            <a:r>
              <a:rPr lang="en-GB" sz="1200" dirty="0"/>
              <a:t>/lib/ #change path if it’s not on Desktop</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nano</a:t>
            </a:r>
            <a:r>
              <a:rPr lang="en-GB" sz="1200" dirty="0"/>
              <a:t> /lib/</a:t>
            </a:r>
            <a:r>
              <a:rPr lang="en-GB" sz="1200" dirty="0" err="1"/>
              <a:t>systemd</a:t>
            </a:r>
            <a:r>
              <a:rPr lang="en-GB" sz="1200" dirty="0"/>
              <a:t>/system/</a:t>
            </a:r>
            <a:r>
              <a:rPr lang="en-GB" sz="1200" dirty="0" err="1"/>
              <a:t>nodered.service</a:t>
            </a:r>
            <a:r>
              <a:rPr lang="en-GB" sz="1200" dirty="0"/>
              <a:t> # some </a:t>
            </a:r>
            <a:r>
              <a:rPr lang="en-GB" sz="1200" dirty="0" err="1"/>
              <a:t>TJBot</a:t>
            </a:r>
            <a:r>
              <a:rPr lang="en-GB" sz="1200" dirty="0"/>
              <a:t> actions has to run as root so change User from pi to root</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systemctl</a:t>
            </a:r>
            <a:r>
              <a:rPr lang="en-GB" sz="1200" dirty="0"/>
              <a:t> daemon-reload</a:t>
            </a:r>
          </a:p>
          <a:p>
            <a:pPr marL="800100" lvl="1" indent="-342900">
              <a:lnSpc>
                <a:spcPct val="107000"/>
              </a:lnSpc>
              <a:buFont typeface="Wingdings" panose="05000000000000000000" pitchFamily="2" charset="2"/>
              <a:buChar char="Ø"/>
            </a:pPr>
            <a:r>
              <a:rPr lang="en-GB" sz="1200" dirty="0"/>
              <a:t>node-red-start # check node-red environment. Settings file should be at /root/.node-red/settings.js </a:t>
            </a:r>
          </a:p>
          <a:p>
            <a:pPr marL="800100" lvl="1" indent="-342900">
              <a:lnSpc>
                <a:spcPct val="107000"/>
              </a:lnSpc>
              <a:buFont typeface="Wingdings" panose="05000000000000000000" pitchFamily="2" charset="2"/>
              <a:buChar char="Ø"/>
            </a:pPr>
            <a:r>
              <a:rPr lang="en-GB" sz="1200" dirty="0"/>
              <a:t>node-red-stop</a:t>
            </a:r>
          </a:p>
          <a:p>
            <a:pPr marL="800100" lvl="1" indent="-342900">
              <a:lnSpc>
                <a:spcPct val="107000"/>
              </a:lnSpc>
              <a:buFont typeface="Wingdings" panose="05000000000000000000" pitchFamily="2" charset="2"/>
              <a:buChar char="Ø"/>
            </a:pPr>
            <a:r>
              <a:rPr lang="en-GB" sz="1200" dirty="0" err="1"/>
              <a:t>mkdir</a:t>
            </a:r>
            <a:r>
              <a:rPr lang="en-GB" sz="1200" dirty="0"/>
              <a:t> /home/pi/Desktop/</a:t>
            </a:r>
            <a:r>
              <a:rPr lang="en-GB" sz="1200" dirty="0" err="1"/>
              <a:t>httpStatic</a:t>
            </a:r>
            <a:r>
              <a:rPr lang="en-GB" sz="1200" dirty="0"/>
              <a:t> # place to host static content from top level URL</a:t>
            </a:r>
          </a:p>
          <a:p>
            <a:pPr marL="800100" lvl="1" indent="-342900">
              <a:lnSpc>
                <a:spcPct val="107000"/>
              </a:lnSpc>
              <a:buFont typeface="Wingdings" panose="05000000000000000000" pitchFamily="2" charset="2"/>
              <a:buChar char="Ø"/>
            </a:pPr>
            <a:r>
              <a:rPr lang="en-GB" sz="1200" dirty="0" err="1"/>
              <a:t>sudo</a:t>
            </a:r>
            <a:r>
              <a:rPr lang="en-GB" sz="1200" dirty="0"/>
              <a:t> </a:t>
            </a:r>
            <a:r>
              <a:rPr lang="en-GB" sz="1200" dirty="0" err="1"/>
              <a:t>nano</a:t>
            </a:r>
            <a:r>
              <a:rPr lang="en-GB" sz="1200" dirty="0"/>
              <a:t> /root/.node-red/settings.js. # Modify /root/.node-red/settings.js to point to the original Node-RED directory uncommenting and setting </a:t>
            </a:r>
            <a:r>
              <a:rPr lang="en-GB" sz="1200" dirty="0" err="1"/>
              <a:t>userDir</a:t>
            </a:r>
            <a:r>
              <a:rPr lang="en-GB" sz="1200" dirty="0"/>
              <a:t> and </a:t>
            </a:r>
            <a:r>
              <a:rPr lang="en-GB" sz="1200" dirty="0" err="1"/>
              <a:t>nodesDir</a:t>
            </a:r>
            <a:r>
              <a:rPr lang="en-GB" sz="1200" dirty="0"/>
              <a:t> variables as </a:t>
            </a:r>
          </a:p>
          <a:p>
            <a:pPr lvl="1"/>
            <a:r>
              <a:rPr lang="en-GB" sz="1200" dirty="0"/>
              <a:t>	</a:t>
            </a:r>
            <a:r>
              <a:rPr lang="en-GB" sz="1200" dirty="0" err="1"/>
              <a:t>userDir</a:t>
            </a:r>
            <a:r>
              <a:rPr lang="en-GB" sz="1200" dirty="0"/>
              <a:t>: '/home/pi/.node-red/’,</a:t>
            </a:r>
          </a:p>
          <a:p>
            <a:pPr lvl="1"/>
            <a:r>
              <a:rPr lang="en-GB" sz="1200" dirty="0"/>
              <a:t>	</a:t>
            </a:r>
            <a:r>
              <a:rPr lang="en-GB" sz="1200" dirty="0" err="1"/>
              <a:t>nodesDir</a:t>
            </a:r>
            <a:r>
              <a:rPr lang="en-GB" sz="1200" dirty="0"/>
              <a:t>: '/home/pi/.node-red/nodes’,</a:t>
            </a:r>
          </a:p>
          <a:p>
            <a:r>
              <a:rPr lang="en-GB" sz="1200" dirty="0"/>
              <a:t>		</a:t>
            </a:r>
            <a:r>
              <a:rPr lang="en-GB" sz="1200" dirty="0" err="1"/>
              <a:t>httpStatic</a:t>
            </a:r>
            <a:r>
              <a:rPr lang="en-GB" sz="1200" dirty="0"/>
              <a:t>: ‘/home/pi/Desktop/</a:t>
            </a:r>
            <a:r>
              <a:rPr lang="en-GB" sz="1200" dirty="0" err="1"/>
              <a:t>httpStatic</a:t>
            </a:r>
            <a:r>
              <a:rPr lang="en-GB" sz="1200" dirty="0"/>
              <a:t>/’</a:t>
            </a:r>
          </a:p>
          <a:p>
            <a:pPr marL="800100" lvl="1" indent="-342900">
              <a:lnSpc>
                <a:spcPct val="107000"/>
              </a:lnSpc>
              <a:buFont typeface="Wingdings" panose="05000000000000000000" pitchFamily="2" charset="2"/>
              <a:buChar char="Ø"/>
            </a:pPr>
            <a:r>
              <a:rPr lang="en-GB" sz="1200" dirty="0"/>
              <a:t>node-red-start</a:t>
            </a:r>
          </a:p>
        </p:txBody>
      </p:sp>
      <p:pic>
        <p:nvPicPr>
          <p:cNvPr id="9" name="Picture 8">
            <a:hlinkClick r:id="rId4" action="ppaction://hlinksldjump"/>
            <a:extLst>
              <a:ext uri="{FF2B5EF4-FFF2-40B4-BE49-F238E27FC236}">
                <a16:creationId xmlns:a16="http://schemas.microsoft.com/office/drawing/2014/main" id="{D6F506F5-F454-42E5-9C15-0747C2D8F6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0629" y="84374"/>
            <a:ext cx="794149" cy="794149"/>
          </a:xfrm>
          <a:prstGeom prst="ellipse">
            <a:avLst/>
          </a:prstGeom>
        </p:spPr>
      </p:pic>
      <p:sp>
        <p:nvSpPr>
          <p:cNvPr id="12" name="CustomShape 1">
            <a:extLst>
              <a:ext uri="{FF2B5EF4-FFF2-40B4-BE49-F238E27FC236}">
                <a16:creationId xmlns:a16="http://schemas.microsoft.com/office/drawing/2014/main" id="{63EF7AFF-057D-4804-9AC2-B0197965328F}"/>
              </a:ext>
            </a:extLst>
          </p:cNvPr>
          <p:cNvSpPr/>
          <p:nvPr/>
        </p:nvSpPr>
        <p:spPr>
          <a:xfrm>
            <a:off x="10884" y="925213"/>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hlinkClick r:id="rId6"/>
              </a:rPr>
              <a:t>Setup Expanded nodes for </a:t>
            </a:r>
            <a:r>
              <a:rPr lang="en-GB" sz="3600" spc="-1" dirty="0" err="1">
                <a:solidFill>
                  <a:srgbClr val="000000"/>
                </a:solidFill>
                <a:uFill>
                  <a:solidFill>
                    <a:srgbClr val="FFFFFF"/>
                  </a:solidFill>
                </a:uFill>
                <a:latin typeface="IBM Plex Sans SemiBold"/>
                <a:ea typeface="Andale Mono"/>
                <a:cs typeface="IBM Plex Sans SemiBold"/>
                <a:hlinkClick r:id="rId6"/>
              </a:rPr>
              <a:t>TJBot</a:t>
            </a:r>
            <a:r>
              <a:rPr lang="en-GB" sz="3600" spc="-1" dirty="0">
                <a:solidFill>
                  <a:srgbClr val="000000"/>
                </a:solidFill>
                <a:uFill>
                  <a:solidFill>
                    <a:srgbClr val="FFFFFF"/>
                  </a:solidFill>
                </a:uFill>
                <a:latin typeface="IBM Plex Sans SemiBold"/>
                <a:ea typeface="Andale Mono"/>
                <a:cs typeface="IBM Plex Sans SemiBold"/>
                <a:hlinkClick r:id="rId6"/>
              </a:rPr>
              <a:t> (4d/2)</a:t>
            </a:r>
            <a:endParaRPr lang="en-GB" sz="3600" spc="-1" dirty="0">
              <a:solidFill>
                <a:srgbClr val="000000"/>
              </a:solidFill>
              <a:uFill>
                <a:solidFill>
                  <a:srgbClr val="FFFFFF"/>
                </a:solidFill>
              </a:uFill>
              <a:latin typeface="IBM Plex Sans SemiBold"/>
              <a:ea typeface="Andale Mono"/>
              <a:cs typeface="IBM Plex Sans SemiBold"/>
            </a:endParaRPr>
          </a:p>
        </p:txBody>
      </p:sp>
      <p:sp>
        <p:nvSpPr>
          <p:cNvPr id="13" name="Plus Sign 12">
            <a:extLst>
              <a:ext uri="{FF2B5EF4-FFF2-40B4-BE49-F238E27FC236}">
                <a16:creationId xmlns:a16="http://schemas.microsoft.com/office/drawing/2014/main" id="{0E2A4CE6-0297-4EA4-A151-904E5E6DB93E}"/>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3" name="Rectangle 2">
            <a:extLst>
              <a:ext uri="{FF2B5EF4-FFF2-40B4-BE49-F238E27FC236}">
                <a16:creationId xmlns:a16="http://schemas.microsoft.com/office/drawing/2014/main" id="{D3AD21CB-4C31-4B83-82B3-0157CA076B8C}"/>
              </a:ext>
            </a:extLst>
          </p:cNvPr>
          <p:cNvSpPr/>
          <p:nvPr/>
        </p:nvSpPr>
        <p:spPr>
          <a:xfrm>
            <a:off x="6890658" y="1645104"/>
            <a:ext cx="1834640" cy="1009150"/>
          </a:xfrm>
          <a:prstGeom prst="rect">
            <a:avLst/>
          </a:prstGeom>
          <a:solidFill>
            <a:srgbClr val="FFFF00"/>
          </a:solidFill>
        </p:spPr>
        <p:txBody>
          <a:bodyPr wrap="square">
            <a:spAutoFit/>
          </a:bodyPr>
          <a:lstStyle/>
          <a:p>
            <a:r>
              <a:rPr lang="en-GB" sz="1200" dirty="0">
                <a:solidFill>
                  <a:srgbClr val="FF0000"/>
                </a:solidFill>
              </a:rPr>
              <a:t>IMPORTANT: Follow all these instructions only if you already setup </a:t>
            </a:r>
            <a:r>
              <a:rPr lang="en-GB" sz="1200" dirty="0" err="1">
                <a:solidFill>
                  <a:srgbClr val="FF0000"/>
                </a:solidFill>
              </a:rPr>
              <a:t>TJBot’s</a:t>
            </a:r>
            <a:r>
              <a:rPr lang="en-GB" sz="1200" dirty="0">
                <a:solidFill>
                  <a:srgbClr val="FF0000"/>
                </a:solidFill>
              </a:rPr>
              <a:t> node as described in </a:t>
            </a:r>
            <a:r>
              <a:rPr lang="en-GB" sz="1200" dirty="0" err="1">
                <a:solidFill>
                  <a:srgbClr val="FF0000"/>
                </a:solidFill>
                <a:hlinkClick r:id="rId7" action="ppaction://hlinksldjump"/>
              </a:rPr>
              <a:t>JeanCarl</a:t>
            </a:r>
            <a:r>
              <a:rPr lang="en-GB" sz="1200" dirty="0">
                <a:solidFill>
                  <a:srgbClr val="FF0000"/>
                </a:solidFill>
                <a:hlinkClick r:id="rId7" action="ppaction://hlinksldjump"/>
              </a:rPr>
              <a:t> work</a:t>
            </a:r>
            <a:r>
              <a:rPr lang="en-GB" sz="1200" dirty="0">
                <a:solidFill>
                  <a:srgbClr val="FF0000"/>
                </a:solidFill>
              </a:rPr>
              <a:t>. </a:t>
            </a:r>
          </a:p>
        </p:txBody>
      </p:sp>
      <p:sp>
        <p:nvSpPr>
          <p:cNvPr id="7" name="Rectangle 6">
            <a:extLst>
              <a:ext uri="{FF2B5EF4-FFF2-40B4-BE49-F238E27FC236}">
                <a16:creationId xmlns:a16="http://schemas.microsoft.com/office/drawing/2014/main" id="{A2BF21CE-0B1D-45E2-9923-C63BC3692FD5}"/>
              </a:ext>
            </a:extLst>
          </p:cNvPr>
          <p:cNvSpPr/>
          <p:nvPr/>
        </p:nvSpPr>
        <p:spPr>
          <a:xfrm>
            <a:off x="10884" y="6396335"/>
            <a:ext cx="3674184" cy="461665"/>
          </a:xfrm>
          <a:prstGeom prst="rect">
            <a:avLst/>
          </a:prstGeom>
          <a:solidFill>
            <a:schemeClr val="accent1">
              <a:lumMod val="40000"/>
              <a:lumOff val="60000"/>
            </a:schemeClr>
          </a:solidFill>
        </p:spPr>
        <p:txBody>
          <a:bodyPr wrap="square">
            <a:spAutoFit/>
          </a:bodyPr>
          <a:lstStyle/>
          <a:p>
            <a:pPr lvl="0"/>
            <a:r>
              <a:rPr lang="en-GB" sz="1200" dirty="0">
                <a:solidFill>
                  <a:prstClr val="black"/>
                </a:solidFill>
              </a:rPr>
              <a:t>Point your browser to Node-Red URL (port 1880) and verify that extended nodes for </a:t>
            </a:r>
            <a:r>
              <a:rPr lang="en-GB" sz="1200" dirty="0" err="1">
                <a:solidFill>
                  <a:prstClr val="black"/>
                </a:solidFill>
              </a:rPr>
              <a:t>TJBot</a:t>
            </a:r>
            <a:r>
              <a:rPr lang="en-GB" sz="1200" dirty="0">
                <a:solidFill>
                  <a:prstClr val="black"/>
                </a:solidFill>
              </a:rPr>
              <a:t> are available.</a:t>
            </a:r>
          </a:p>
        </p:txBody>
      </p:sp>
      <p:pic>
        <p:nvPicPr>
          <p:cNvPr id="8" name="Picture 7" descr="A picture containing indoor, wall, floor, table&#10;&#10;Description generated with very high confidence">
            <a:extLst>
              <a:ext uri="{FF2B5EF4-FFF2-40B4-BE49-F238E27FC236}">
                <a16:creationId xmlns:a16="http://schemas.microsoft.com/office/drawing/2014/main" id="{8346CFEF-4816-4D35-A828-9A7B5EA8AC5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43425" y="5182052"/>
            <a:ext cx="1208444" cy="1634343"/>
          </a:xfrm>
          <a:prstGeom prst="rect">
            <a:avLst/>
          </a:prstGeom>
        </p:spPr>
      </p:pic>
      <p:pic>
        <p:nvPicPr>
          <p:cNvPr id="2" name="Picture 1">
            <a:extLst>
              <a:ext uri="{FF2B5EF4-FFF2-40B4-BE49-F238E27FC236}">
                <a16:creationId xmlns:a16="http://schemas.microsoft.com/office/drawing/2014/main" id="{91C3071F-742F-4287-B711-96DCA8EE8D1D}"/>
              </a:ext>
            </a:extLst>
          </p:cNvPr>
          <p:cNvPicPr>
            <a:picLocks noChangeAspect="1"/>
          </p:cNvPicPr>
          <p:nvPr/>
        </p:nvPicPr>
        <p:blipFill>
          <a:blip r:embed="rId9"/>
          <a:stretch>
            <a:fillRect/>
          </a:stretch>
        </p:blipFill>
        <p:spPr>
          <a:xfrm>
            <a:off x="4186308" y="5182052"/>
            <a:ext cx="3657118" cy="1634343"/>
          </a:xfrm>
          <a:prstGeom prst="rect">
            <a:avLst/>
          </a:prstGeom>
        </p:spPr>
      </p:pic>
    </p:spTree>
    <p:extLst>
      <p:ext uri="{BB962C8B-B14F-4D97-AF65-F5344CB8AC3E}">
        <p14:creationId xmlns:p14="http://schemas.microsoft.com/office/powerpoint/2010/main" val="1596210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D3BA4712-4E72-46A3-AF5F-04FCA90B8339}"/>
              </a:ext>
            </a:extLst>
          </p:cNvPr>
          <p:cNvSpPr/>
          <p:nvPr/>
        </p:nvSpPr>
        <p:spPr>
          <a:xfrm>
            <a:off x="10884" y="907226"/>
            <a:ext cx="9144000" cy="548266"/>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r>
              <a:rPr lang="en-GB" sz="3200" spc="-1" dirty="0">
                <a:solidFill>
                  <a:srgbClr val="000000"/>
                </a:solidFill>
                <a:uFill>
                  <a:solidFill>
                    <a:srgbClr val="FFFFFF"/>
                  </a:solidFill>
                </a:uFill>
                <a:latin typeface="IBM Plex Sans SemiBold"/>
                <a:ea typeface="Andale Mono"/>
                <a:cs typeface="IBM Plex Sans SemiBold"/>
              </a:rPr>
              <a:t>Expanding </a:t>
            </a:r>
            <a:r>
              <a:rPr lang="en-GB" sz="3200" spc="-1" dirty="0" err="1">
                <a:solidFill>
                  <a:srgbClr val="000000"/>
                </a:solidFill>
                <a:uFill>
                  <a:solidFill>
                    <a:srgbClr val="FFFFFF"/>
                  </a:solidFill>
                </a:uFill>
                <a:latin typeface="IBM Plex Sans SemiBold"/>
                <a:ea typeface="Andale Mono"/>
                <a:cs typeface="IBM Plex Sans SemiBold"/>
              </a:rPr>
              <a:t>TJBot</a:t>
            </a:r>
            <a:r>
              <a:rPr lang="en-GB" sz="3200" spc="-1" dirty="0">
                <a:solidFill>
                  <a:srgbClr val="000000"/>
                </a:solidFill>
                <a:uFill>
                  <a:solidFill>
                    <a:srgbClr val="FFFFFF"/>
                  </a:solidFill>
                </a:uFill>
                <a:latin typeface="IBM Plex Sans SemiBold"/>
                <a:ea typeface="Andale Mono"/>
                <a:cs typeface="IBM Plex Sans SemiBold"/>
              </a:rPr>
              <a:t> capabilities (4e) - </a:t>
            </a:r>
            <a:r>
              <a:rPr lang="en-US" sz="3200" spc="-1" dirty="0">
                <a:solidFill>
                  <a:srgbClr val="000000"/>
                </a:solidFill>
                <a:uFill>
                  <a:solidFill>
                    <a:srgbClr val="FFFFFF"/>
                  </a:solidFill>
                </a:uFill>
                <a:latin typeface="IBM Plex Sans SemiBold"/>
                <a:ea typeface="Andale Mono"/>
                <a:cs typeface="IBM Plex Sans SemiBold"/>
              </a:rPr>
              <a:t>example</a:t>
            </a:r>
            <a:endParaRPr lang="en-US" sz="1000" spc="-1" dirty="0">
              <a:solidFill>
                <a:srgbClr val="000000"/>
              </a:solidFill>
              <a:uFill>
                <a:solidFill>
                  <a:srgbClr val="FFFFFF"/>
                </a:solidFill>
              </a:uFill>
              <a:latin typeface="IBM Plex Sans SemiBold"/>
              <a:cs typeface="IBM Plex Sans SemiBold"/>
            </a:endParaRPr>
          </a:p>
        </p:txBody>
      </p:sp>
      <p:sp>
        <p:nvSpPr>
          <p:cNvPr id="20" name="Plus Sign 19">
            <a:extLst>
              <a:ext uri="{FF2B5EF4-FFF2-40B4-BE49-F238E27FC236}">
                <a16:creationId xmlns:a16="http://schemas.microsoft.com/office/drawing/2014/main" id="{ED14F5CD-DC16-4C5C-9949-B94A9B514B16}"/>
              </a:ext>
            </a:extLst>
          </p:cNvPr>
          <p:cNvSpPr/>
          <p:nvPr/>
        </p:nvSpPr>
        <p:spPr>
          <a:xfrm>
            <a:off x="8802108" y="6450231"/>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pic>
        <p:nvPicPr>
          <p:cNvPr id="4" name="Faccina_Alarm">
            <a:hlinkClick r:id="" action="ppaction://media"/>
            <a:extLst>
              <a:ext uri="{FF2B5EF4-FFF2-40B4-BE49-F238E27FC236}">
                <a16:creationId xmlns:a16="http://schemas.microsoft.com/office/drawing/2014/main" id="{F0BE2912-CA59-4CE1-BC37-3114E73D6C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02644" y="1455492"/>
            <a:ext cx="3030470" cy="5387502"/>
          </a:xfrm>
          <a:prstGeom prst="rect">
            <a:avLst/>
          </a:prstGeom>
        </p:spPr>
      </p:pic>
      <p:pic>
        <p:nvPicPr>
          <p:cNvPr id="5" name="Picture 4">
            <a:extLst>
              <a:ext uri="{FF2B5EF4-FFF2-40B4-BE49-F238E27FC236}">
                <a16:creationId xmlns:a16="http://schemas.microsoft.com/office/drawing/2014/main" id="{33AC1404-9FA4-494B-A84C-95DA6041DDEA}"/>
              </a:ext>
            </a:extLst>
          </p:cNvPr>
          <p:cNvPicPr>
            <a:picLocks noChangeAspect="1"/>
          </p:cNvPicPr>
          <p:nvPr/>
        </p:nvPicPr>
        <p:blipFill>
          <a:blip r:embed="rId6"/>
          <a:stretch>
            <a:fillRect/>
          </a:stretch>
        </p:blipFill>
        <p:spPr>
          <a:xfrm>
            <a:off x="10884" y="2492188"/>
            <a:ext cx="6093946" cy="4365812"/>
          </a:xfrm>
          <a:prstGeom prst="rect">
            <a:avLst/>
          </a:prstGeom>
        </p:spPr>
      </p:pic>
      <p:sp>
        <p:nvSpPr>
          <p:cNvPr id="14" name="Rectangle 13">
            <a:extLst>
              <a:ext uri="{FF2B5EF4-FFF2-40B4-BE49-F238E27FC236}">
                <a16:creationId xmlns:a16="http://schemas.microsoft.com/office/drawing/2014/main" id="{D59465C4-B35D-47C6-93E9-50A51AAC437B}"/>
              </a:ext>
            </a:extLst>
          </p:cNvPr>
          <p:cNvSpPr/>
          <p:nvPr/>
        </p:nvSpPr>
        <p:spPr>
          <a:xfrm>
            <a:off x="90045" y="1455492"/>
            <a:ext cx="5898379" cy="954107"/>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sz="1400" i="1" dirty="0" err="1"/>
              <a:t>Faccina</a:t>
            </a:r>
            <a:r>
              <a:rPr lang="en-US" sz="1400" dirty="0"/>
              <a:t> introduces itself if distance is in 100-80cm range. </a:t>
            </a:r>
            <a:r>
              <a:rPr lang="it-IT" sz="1400" dirty="0"/>
              <a:t>I</a:t>
            </a:r>
            <a:r>
              <a:rPr lang="en-US" sz="1400" dirty="0"/>
              <a:t>f distance is less than 20cm, it shout and waves asking for privacy (as in this </a:t>
            </a:r>
            <a:r>
              <a:rPr lang="en-US" sz="1400" dirty="0">
                <a:hlinkClick r:id="rId7" action="ppaction://hlinksldjump"/>
              </a:rPr>
              <a:t>hack</a:t>
            </a:r>
            <a:r>
              <a:rPr lang="en-US" sz="1400" dirty="0"/>
              <a:t>)</a:t>
            </a:r>
          </a:p>
          <a:p>
            <a:r>
              <a:rPr lang="it-IT" sz="1400" dirty="0"/>
              <a:t>A</a:t>
            </a:r>
            <a:r>
              <a:rPr lang="en-US" sz="1400" dirty="0" err="1"/>
              <a:t>udio</a:t>
            </a:r>
            <a:r>
              <a:rPr lang="en-US" sz="1400" dirty="0"/>
              <a:t> files are already stored in Raspberry and internet connection is not required (useful for demo environment)</a:t>
            </a:r>
          </a:p>
        </p:txBody>
      </p:sp>
    </p:spTree>
    <p:extLst>
      <p:ext uri="{BB962C8B-B14F-4D97-AF65-F5344CB8AC3E}">
        <p14:creationId xmlns:p14="http://schemas.microsoft.com/office/powerpoint/2010/main" val="383512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1DC3E-35F9-4749-9BAA-5932B36FE025}"/>
              </a:ext>
            </a:extLst>
          </p:cNvPr>
          <p:cNvPicPr>
            <a:picLocks noChangeAspect="1"/>
          </p:cNvPicPr>
          <p:nvPr/>
        </p:nvPicPr>
        <p:blipFill>
          <a:blip r:embed="rId2"/>
          <a:stretch>
            <a:fillRect/>
          </a:stretch>
        </p:blipFill>
        <p:spPr>
          <a:xfrm>
            <a:off x="5768673" y="1601437"/>
            <a:ext cx="3169117" cy="2167676"/>
          </a:xfrm>
          <a:prstGeom prst="rect">
            <a:avLst/>
          </a:prstGeom>
        </p:spPr>
      </p:pic>
      <p:sp>
        <p:nvSpPr>
          <p:cNvPr id="2" name="CustomShape 1">
            <a:extLst>
              <a:ext uri="{FF2B5EF4-FFF2-40B4-BE49-F238E27FC236}">
                <a16:creationId xmlns:a16="http://schemas.microsoft.com/office/drawing/2014/main" id="{09095E99-0B45-4DD5-B5BE-845349DE7378}"/>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200" dirty="0">
                <a:hlinkClick r:id="rId3"/>
              </a:rPr>
              <a:t>More recipes to extend TJBot with new Hardware</a:t>
            </a:r>
            <a:endParaRPr lang="en-US" sz="1000" spc="-1" dirty="0">
              <a:solidFill>
                <a:srgbClr val="000000"/>
              </a:solidFill>
              <a:uFill>
                <a:solidFill>
                  <a:srgbClr val="FFFFFF"/>
                </a:solidFill>
              </a:uFill>
              <a:latin typeface="IBM Plex Sans SemiBold"/>
              <a:cs typeface="IBM Plex Sans SemiBold"/>
            </a:endParaRPr>
          </a:p>
        </p:txBody>
      </p:sp>
      <p:sp>
        <p:nvSpPr>
          <p:cNvPr id="7" name="Rectangle 1">
            <a:hlinkClick r:id="rId4"/>
            <a:extLst>
              <a:ext uri="{FF2B5EF4-FFF2-40B4-BE49-F238E27FC236}">
                <a16:creationId xmlns:a16="http://schemas.microsoft.com/office/drawing/2014/main" id="{AB71F171-DCE7-4426-90FA-E50DD19F8031}"/>
              </a:ext>
            </a:extLst>
          </p:cNvPr>
          <p:cNvSpPr>
            <a:spLocks noChangeArrowheads="1"/>
          </p:cNvSpPr>
          <p:nvPr/>
        </p:nvSpPr>
        <p:spPr bwMode="auto">
          <a:xfrm>
            <a:off x="63500" y="1601436"/>
            <a:ext cx="5601320" cy="238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36000" rIns="36000" bIns="36000" numCol="1" anchor="t" anchorCtr="0" compatLnSpc="1">
            <a:prstTxWarp prst="textNoShape">
              <a:avLst/>
            </a:prstTxWarp>
            <a:spAutoFit/>
          </a:bodyPr>
          <a:lstStyle/>
          <a:p>
            <a:pPr defTabSz="914400" eaLnBrk="0" fontAlgn="base" hangingPunct="0">
              <a:spcBef>
                <a:spcPct val="0"/>
              </a:spcBef>
              <a:spcAft>
                <a:spcPts val="600"/>
              </a:spcAft>
            </a:pPr>
            <a:r>
              <a:rPr lang="en-US" altLang="en-US" sz="1200" b="1" dirty="0">
                <a:hlinkClick r:id="rId5"/>
              </a:rPr>
              <a:t>Control a lamp with TJBot</a:t>
            </a:r>
            <a:r>
              <a:rPr lang="en-US" altLang="en-US" sz="1200" dirty="0"/>
              <a:t> by </a:t>
            </a:r>
            <a:r>
              <a:rPr lang="en-US" altLang="en-US" sz="1200" dirty="0">
                <a:hlinkClick r:id="rId6"/>
              </a:rPr>
              <a:t>Nguyen Van </a:t>
            </a:r>
            <a:r>
              <a:rPr lang="en-US" altLang="en-US" sz="1200" dirty="0" err="1">
                <a:hlinkClick r:id="rId6"/>
              </a:rPr>
              <a:t>Duy</a:t>
            </a:r>
            <a:r>
              <a:rPr lang="en-US" altLang="en-US" sz="1200" dirty="0"/>
              <a:t>. This recipe guides you through how to make your TJBot listen to your commands and turn on, turn off a lamp (yes, a real lamp). </a:t>
            </a:r>
          </a:p>
          <a:p>
            <a:pPr marL="0" marR="0" lvl="0" indent="0" algn="l" defTabSz="914400" rtl="0" eaLnBrk="0" fontAlgn="base" latinLnBrk="0" hangingPunct="0">
              <a:lnSpc>
                <a:spcPct val="100000"/>
              </a:lnSpc>
              <a:spcBef>
                <a:spcPct val="0"/>
              </a:spcBef>
              <a:spcAft>
                <a:spcPts val="600"/>
              </a:spcAft>
              <a:buClrTx/>
              <a:buSzTx/>
              <a:tabLst/>
            </a:pPr>
            <a:r>
              <a:rPr kumimoji="0" lang="en-US" altLang="en-US" sz="1200" b="1" i="0" u="none" strike="noStrike" cap="none" normalizeH="0" baseline="0" dirty="0" err="1">
                <a:ln>
                  <a:noFill/>
                </a:ln>
                <a:solidFill>
                  <a:schemeClr val="tx1"/>
                </a:solidFill>
                <a:effectLst/>
                <a:hlinkClick r:id="rId7"/>
              </a:rPr>
              <a:t>tjbot-striplight</a:t>
            </a:r>
            <a:r>
              <a:rPr kumimoji="0" lang="en-US" altLang="en-US" sz="1200" b="0" i="0" u="none" strike="noStrike" cap="none" normalizeH="0" baseline="0" dirty="0">
                <a:ln>
                  <a:noFill/>
                </a:ln>
                <a:solidFill>
                  <a:schemeClr val="tx1"/>
                </a:solidFill>
                <a:effectLst/>
              </a:rPr>
              <a:t> by </a:t>
            </a:r>
            <a:r>
              <a:rPr kumimoji="0" lang="en-US" altLang="en-US" sz="1200" b="0" i="0" u="none" strike="noStrike" cap="none" normalizeH="0" baseline="0" dirty="0">
                <a:ln>
                  <a:noFill/>
                </a:ln>
                <a:solidFill>
                  <a:schemeClr val="tx1"/>
                </a:solidFill>
                <a:effectLst/>
                <a:hlinkClick r:id="rId8"/>
              </a:rPr>
              <a:t>Justin Weisz</a:t>
            </a:r>
            <a:r>
              <a:rPr kumimoji="0" lang="en-US" altLang="en-US" sz="1200" b="0" i="0" u="none" strike="noStrike" cap="none" normalizeH="0" baseline="0" dirty="0">
                <a:ln>
                  <a:noFill/>
                </a:ln>
                <a:solidFill>
                  <a:schemeClr val="tx1"/>
                </a:solidFill>
                <a:effectLst/>
              </a:rPr>
              <a:t>. Adds support for </a:t>
            </a:r>
            <a:r>
              <a:rPr kumimoji="0" lang="en-US" altLang="en-US" sz="1200" b="0" i="0" u="none" strike="noStrike" cap="none" normalizeH="0" baseline="0" dirty="0" err="1">
                <a:ln>
                  <a:noFill/>
                </a:ln>
                <a:solidFill>
                  <a:schemeClr val="tx1"/>
                </a:solidFill>
                <a:effectLst/>
              </a:rPr>
              <a:t>NeoPixel</a:t>
            </a:r>
            <a:r>
              <a:rPr kumimoji="0" lang="en-US" altLang="en-US" sz="1200" b="0" i="0" u="none" strike="noStrike" cap="none" normalizeH="0" baseline="0" dirty="0">
                <a:ln>
                  <a:noFill/>
                </a:ln>
                <a:solidFill>
                  <a:schemeClr val="tx1"/>
                </a:solidFill>
                <a:effectLst/>
              </a:rPr>
              <a:t> RGB LED strip light. </a:t>
            </a:r>
          </a:p>
          <a:p>
            <a:pPr marL="0" marR="0" lvl="0" indent="0" algn="l" defTabSz="914400" rtl="0" eaLnBrk="0" fontAlgn="base" latinLnBrk="0" hangingPunct="0">
              <a:lnSpc>
                <a:spcPct val="100000"/>
              </a:lnSpc>
              <a:spcBef>
                <a:spcPct val="0"/>
              </a:spcBef>
              <a:spcAft>
                <a:spcPts val="600"/>
              </a:spcAft>
              <a:buClrTx/>
              <a:buSzTx/>
              <a:tabLst/>
            </a:pPr>
            <a:r>
              <a:rPr kumimoji="0" lang="en-US" altLang="en-US" sz="1200" b="1" i="0" u="none" strike="noStrike" cap="none" normalizeH="0" baseline="0" dirty="0">
                <a:ln>
                  <a:noFill/>
                </a:ln>
                <a:solidFill>
                  <a:schemeClr val="tx1"/>
                </a:solidFill>
                <a:effectLst/>
                <a:hlinkClick r:id="rId9"/>
              </a:rPr>
              <a:t>twitter-</a:t>
            </a:r>
            <a:r>
              <a:rPr kumimoji="0" lang="en-US" altLang="en-US" sz="1200" b="1" i="0" u="none" strike="noStrike" cap="none" normalizeH="0" baseline="0" dirty="0" err="1">
                <a:ln>
                  <a:noFill/>
                </a:ln>
                <a:solidFill>
                  <a:schemeClr val="tx1"/>
                </a:solidFill>
                <a:effectLst/>
                <a:hlinkClick r:id="rId9"/>
              </a:rPr>
              <a:t>striplight</a:t>
            </a:r>
            <a:r>
              <a:rPr kumimoji="0" lang="en-US" altLang="en-US" sz="1200" b="0" i="0" u="none" strike="noStrike" cap="none" normalizeH="0" baseline="0" dirty="0">
                <a:ln>
                  <a:noFill/>
                </a:ln>
                <a:solidFill>
                  <a:schemeClr val="tx1"/>
                </a:solidFill>
                <a:effectLst/>
              </a:rPr>
              <a:t> by </a:t>
            </a:r>
            <a:r>
              <a:rPr kumimoji="0" lang="en-US" altLang="en-US" sz="1200" b="0" i="0" u="none" strike="noStrike" cap="none" normalizeH="0" baseline="0" dirty="0">
                <a:ln>
                  <a:noFill/>
                </a:ln>
                <a:solidFill>
                  <a:schemeClr val="tx1"/>
                </a:solidFill>
                <a:effectLst/>
                <a:hlinkClick r:id="rId8"/>
              </a:rPr>
              <a:t>Justin Weisz</a:t>
            </a:r>
            <a:r>
              <a:rPr kumimoji="0" lang="en-US" altLang="en-US" sz="1200" b="0" i="0" u="none" strike="noStrike" cap="none" normalizeH="0" baseline="0" dirty="0">
                <a:ln>
                  <a:noFill/>
                </a:ln>
                <a:solidFill>
                  <a:schemeClr val="tx1"/>
                </a:solidFill>
                <a:effectLst/>
              </a:rPr>
              <a:t>. Twitter monitoring with strip light support </a:t>
            </a:r>
          </a:p>
          <a:p>
            <a:pPr marR="0" lvl="0" algn="l" defTabSz="914400" rtl="0" eaLnBrk="0" fontAlgn="base" latinLnBrk="0" hangingPunct="0">
              <a:lnSpc>
                <a:spcPct val="100000"/>
              </a:lnSpc>
              <a:spcBef>
                <a:spcPct val="0"/>
              </a:spcBef>
              <a:spcAft>
                <a:spcPts val="600"/>
              </a:spcAft>
              <a:buClrTx/>
              <a:buSzTx/>
              <a:tabLst/>
            </a:pPr>
            <a:r>
              <a:rPr kumimoji="0" lang="en-US" altLang="en-US" sz="1200" b="1" i="0" u="none" strike="noStrike" cap="none" normalizeH="0" baseline="0" dirty="0" err="1">
                <a:ln>
                  <a:noFill/>
                </a:ln>
                <a:solidFill>
                  <a:schemeClr val="tx1"/>
                </a:solidFill>
                <a:effectLst/>
              </a:rPr>
              <a:t>Controling</a:t>
            </a:r>
            <a:r>
              <a:rPr kumimoji="0" lang="en-US" altLang="en-US" sz="1200" b="1" i="0" u="none" strike="noStrike" cap="none" normalizeH="0" baseline="0" dirty="0">
                <a:ln>
                  <a:noFill/>
                </a:ln>
                <a:solidFill>
                  <a:schemeClr val="tx1"/>
                </a:solidFill>
                <a:effectLst/>
              </a:rPr>
              <a:t> Devices/Tools with TJBot</a:t>
            </a:r>
          </a:p>
          <a:p>
            <a:pPr marL="0" marR="0" lvl="0" indent="0" algn="l" defTabSz="914400" rtl="0" eaLnBrk="0" fontAlgn="base" latinLnBrk="0" hangingPunct="0">
              <a:lnSpc>
                <a:spcPct val="100000"/>
              </a:lnSpc>
              <a:spcBef>
                <a:spcPct val="0"/>
              </a:spcBef>
              <a:spcAft>
                <a:spcPts val="600"/>
              </a:spcAft>
              <a:buClrTx/>
              <a:buSzTx/>
              <a:tabLst/>
            </a:pPr>
            <a:r>
              <a:rPr kumimoji="0" lang="en-US" altLang="en-US" sz="1200" b="1" i="0" u="none" strike="noStrike" cap="none" normalizeH="0" baseline="0" dirty="0">
                <a:ln>
                  <a:noFill/>
                </a:ln>
                <a:solidFill>
                  <a:schemeClr val="tx1"/>
                </a:solidFill>
                <a:effectLst/>
                <a:hlinkClick r:id="rId10"/>
              </a:rPr>
              <a:t>TJBot can control electrical devices</a:t>
            </a:r>
            <a:r>
              <a:rPr kumimoji="0" lang="en-US" altLang="en-US" sz="1200" b="0" i="0" u="none" strike="noStrike" cap="none" normalizeH="0" baseline="0" dirty="0">
                <a:ln>
                  <a:noFill/>
                </a:ln>
                <a:solidFill>
                  <a:schemeClr val="tx1"/>
                </a:solidFill>
                <a:effectLst/>
              </a:rPr>
              <a:t> by </a:t>
            </a:r>
            <a:r>
              <a:rPr kumimoji="0" lang="en-US" altLang="en-US" sz="1200" b="0" i="0" u="none" strike="noStrike" cap="none" normalizeH="0" baseline="0" dirty="0">
                <a:ln>
                  <a:noFill/>
                </a:ln>
                <a:solidFill>
                  <a:schemeClr val="tx1"/>
                </a:solidFill>
                <a:effectLst/>
                <a:hlinkClick r:id="rId11"/>
              </a:rPr>
              <a:t>Paul G Crumley</a:t>
            </a:r>
            <a:r>
              <a:rPr kumimoji="0" lang="en-US" altLang="en-US" sz="1200" b="0" i="0" u="none" strike="noStrike" cap="none" normalizeH="0" baseline="0" dirty="0">
                <a:ln>
                  <a:noFill/>
                </a:ln>
                <a:solidFill>
                  <a:schemeClr val="tx1"/>
                </a:solidFill>
                <a:effectLst/>
              </a:rPr>
              <a:t> </a:t>
            </a:r>
          </a:p>
          <a:p>
            <a:pPr defTabSz="914400" eaLnBrk="0" fontAlgn="base" hangingPunct="0">
              <a:spcBef>
                <a:spcPct val="0"/>
              </a:spcBef>
              <a:spcAft>
                <a:spcPts val="600"/>
              </a:spcAft>
            </a:pPr>
            <a:r>
              <a:rPr lang="en-US" altLang="en-US" sz="1200" b="1" dirty="0"/>
              <a:t>Run a million volt Tesla coil </a:t>
            </a:r>
            <a:r>
              <a:rPr lang="en-US" altLang="en-US" sz="1200" dirty="0"/>
              <a:t>by </a:t>
            </a:r>
            <a:r>
              <a:rPr lang="en-US" altLang="en-US" sz="1200" dirty="0">
                <a:hlinkClick r:id="rId12"/>
              </a:rPr>
              <a:t>John Cohn</a:t>
            </a:r>
            <a:r>
              <a:rPr lang="en-US" altLang="en-US" sz="1200" dirty="0"/>
              <a:t> </a:t>
            </a:r>
          </a:p>
          <a:p>
            <a:pPr defTabSz="914400" eaLnBrk="0" fontAlgn="base" hangingPunct="0">
              <a:spcBef>
                <a:spcPct val="0"/>
              </a:spcBef>
              <a:spcAft>
                <a:spcPts val="600"/>
              </a:spcAft>
            </a:pPr>
            <a:r>
              <a:rPr lang="en-US" altLang="en-US" sz="1200" b="1" dirty="0">
                <a:hlinkClick r:id="rId5"/>
              </a:rPr>
              <a:t>Control TV with TJBot</a:t>
            </a:r>
            <a:r>
              <a:rPr lang="en-US" altLang="en-US" sz="1200" dirty="0"/>
              <a:t> by </a:t>
            </a:r>
            <a:r>
              <a:rPr lang="en-US" altLang="en-US" sz="1200" dirty="0" err="1">
                <a:hlinkClick r:id="rId13"/>
              </a:rPr>
              <a:t>F.Sabba</a:t>
            </a:r>
            <a:r>
              <a:rPr lang="en-US" altLang="en-US" sz="1200" dirty="0">
                <a:hlinkClick r:id="rId13"/>
              </a:rPr>
              <a:t>, </a:t>
            </a:r>
            <a:r>
              <a:rPr lang="en-US" altLang="en-US" sz="1200" dirty="0" err="1">
                <a:hlinkClick r:id="rId13"/>
              </a:rPr>
              <a:t>L.Bartoloni</a:t>
            </a:r>
            <a:r>
              <a:rPr lang="en-US" altLang="en-US" sz="1200" dirty="0">
                <a:hlinkClick r:id="rId13"/>
              </a:rPr>
              <a:t>, </a:t>
            </a:r>
            <a:r>
              <a:rPr lang="en-US" altLang="en-US" sz="1200" dirty="0" err="1">
                <a:hlinkClick r:id="rId13"/>
              </a:rPr>
              <a:t>M.Mazzanti</a:t>
            </a:r>
            <a:r>
              <a:rPr lang="en-US" altLang="en-US" sz="1200" dirty="0">
                <a:hlinkClick r:id="rId13"/>
              </a:rPr>
              <a:t> and </a:t>
            </a:r>
            <a:r>
              <a:rPr lang="en-US" altLang="en-US" sz="1200" dirty="0" err="1">
                <a:hlinkClick r:id="rId13"/>
              </a:rPr>
              <a:t>V.Amadori</a:t>
            </a:r>
            <a:r>
              <a:rPr lang="en-US" altLang="en-US" sz="1200" dirty="0">
                <a:hlinkClick r:id="rId13"/>
              </a:rPr>
              <a:t> (from </a:t>
            </a:r>
            <a:r>
              <a:rPr lang="en-US" altLang="en-US" sz="1200" dirty="0" err="1">
                <a:hlinkClick r:id="rId13"/>
              </a:rPr>
              <a:t>Università</a:t>
            </a:r>
            <a:r>
              <a:rPr lang="en-US" altLang="en-US" sz="1200" dirty="0">
                <a:hlinkClick r:id="rId13"/>
              </a:rPr>
              <a:t> </a:t>
            </a:r>
            <a:r>
              <a:rPr lang="en-US" altLang="en-US" sz="1200" dirty="0" err="1">
                <a:hlinkClick r:id="rId13"/>
              </a:rPr>
              <a:t>Politecnica</a:t>
            </a:r>
            <a:r>
              <a:rPr lang="en-US" altLang="en-US" sz="1200" dirty="0">
                <a:hlinkClick r:id="rId13"/>
              </a:rPr>
              <a:t> </a:t>
            </a:r>
            <a:r>
              <a:rPr lang="en-US" altLang="en-US" sz="1200" dirty="0" err="1">
                <a:hlinkClick r:id="rId13"/>
              </a:rPr>
              <a:t>delle</a:t>
            </a:r>
            <a:r>
              <a:rPr lang="en-US" altLang="en-US" sz="1200" dirty="0">
                <a:hlinkClick r:id="rId13"/>
              </a:rPr>
              <a:t> Marche)</a:t>
            </a:r>
            <a:r>
              <a:rPr lang="en-US" altLang="en-US" sz="1200" dirty="0"/>
              <a:t>. </a:t>
            </a:r>
            <a:r>
              <a:rPr lang="en-US" altLang="en-US" sz="1200" dirty="0" err="1"/>
              <a:t>TJbot</a:t>
            </a:r>
            <a:r>
              <a:rPr lang="en-US" altLang="en-US" sz="1200" dirty="0"/>
              <a:t> is a "zapping" friend connected to internet and TV, allowing elderly people to navigate on the web like on TV. </a:t>
            </a:r>
          </a:p>
        </p:txBody>
      </p:sp>
      <p:pic>
        <p:nvPicPr>
          <p:cNvPr id="12" name="Picture 11">
            <a:hlinkClick r:id="rId14" action="ppaction://hlinksldjump"/>
            <a:extLst>
              <a:ext uri="{FF2B5EF4-FFF2-40B4-BE49-F238E27FC236}">
                <a16:creationId xmlns:a16="http://schemas.microsoft.com/office/drawing/2014/main" id="{5F31A1A2-BFEF-4CF5-B6BF-1D539539CDF6}"/>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13" name="Rectangle 12">
            <a:extLst>
              <a:ext uri="{FF2B5EF4-FFF2-40B4-BE49-F238E27FC236}">
                <a16:creationId xmlns:a16="http://schemas.microsoft.com/office/drawing/2014/main" id="{CC3E7F6B-917D-4B03-B67C-86B531DDCC61}"/>
              </a:ext>
            </a:extLst>
          </p:cNvPr>
          <p:cNvSpPr/>
          <p:nvPr/>
        </p:nvSpPr>
        <p:spPr>
          <a:xfrm>
            <a:off x="4552316" y="3982463"/>
            <a:ext cx="4270557" cy="461665"/>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en-GB" sz="1200" dirty="0">
                <a:hlinkClick r:id="rId16" action="ppaction://hlinksldjump"/>
              </a:rPr>
              <a:t>If you experience issues, </a:t>
            </a:r>
            <a:r>
              <a:rPr lang="en-GB" sz="1200" dirty="0"/>
              <a:t>check recipe </a:t>
            </a:r>
            <a:r>
              <a:rPr lang="en-GB" sz="1200" dirty="0" err="1"/>
              <a:t>github</a:t>
            </a:r>
            <a:r>
              <a:rPr lang="en-GB" sz="1200" dirty="0"/>
              <a:t> site, </a:t>
            </a:r>
            <a:r>
              <a:rPr lang="en-GB" sz="1200" dirty="0">
                <a:hlinkClick r:id="rId16" action="ppaction://hlinksldjump"/>
              </a:rPr>
              <a:t>check troubleshooting session</a:t>
            </a:r>
            <a:r>
              <a:rPr lang="en-GB" sz="1200" dirty="0"/>
              <a:t>, search on internet or… call your friends!</a:t>
            </a:r>
          </a:p>
        </p:txBody>
      </p:sp>
      <p:sp>
        <p:nvSpPr>
          <p:cNvPr id="14" name="Rectangle 13">
            <a:extLst>
              <a:ext uri="{FF2B5EF4-FFF2-40B4-BE49-F238E27FC236}">
                <a16:creationId xmlns:a16="http://schemas.microsoft.com/office/drawing/2014/main" id="{CBF10589-7DD1-4715-B2B3-2FE752A45DBD}"/>
              </a:ext>
            </a:extLst>
          </p:cNvPr>
          <p:cNvSpPr/>
          <p:nvPr/>
        </p:nvSpPr>
        <p:spPr>
          <a:xfrm>
            <a:off x="63500" y="3982463"/>
            <a:ext cx="3857962" cy="461665"/>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en-GB" sz="1200" dirty="0"/>
              <a:t>You can also contribute with you own ones </a:t>
            </a:r>
            <a:r>
              <a:rPr lang="en-GB" sz="1200" dirty="0">
                <a:hlinkClick r:id="rId17"/>
              </a:rPr>
              <a:t>sending us email</a:t>
            </a:r>
            <a:r>
              <a:rPr lang="en-GB" sz="1200" dirty="0"/>
              <a:t> with a link to your repository and a demo video.</a:t>
            </a:r>
          </a:p>
        </p:txBody>
      </p:sp>
      <p:sp>
        <p:nvSpPr>
          <p:cNvPr id="15" name="Rectangle 14">
            <a:extLst>
              <a:ext uri="{FF2B5EF4-FFF2-40B4-BE49-F238E27FC236}">
                <a16:creationId xmlns:a16="http://schemas.microsoft.com/office/drawing/2014/main" id="{1FD09B59-46C8-4F1A-9E17-F8E8E2AC108F}"/>
              </a:ext>
            </a:extLst>
          </p:cNvPr>
          <p:cNvSpPr/>
          <p:nvPr/>
        </p:nvSpPr>
        <p:spPr>
          <a:xfrm>
            <a:off x="6607278" y="4788923"/>
            <a:ext cx="2525838" cy="1938992"/>
          </a:xfrm>
          <a:prstGeom prst="rect">
            <a:avLst/>
          </a:prstGeom>
        </p:spPr>
        <p:txBody>
          <a:bodyPr wrap="square">
            <a:spAutoFit/>
          </a:bodyPr>
          <a:lstStyle/>
          <a:p>
            <a:pPr lvl="0" defTabSz="914400" eaLnBrk="0" fontAlgn="base" hangingPunct="0">
              <a:spcBef>
                <a:spcPct val="0"/>
              </a:spcBef>
              <a:spcAft>
                <a:spcPts val="600"/>
              </a:spcAft>
            </a:pPr>
            <a:r>
              <a:rPr lang="en-US" sz="1200" dirty="0">
                <a:solidFill>
                  <a:prstClr val="black"/>
                </a:solidFill>
              </a:rPr>
              <a:t>Welcome to the </a:t>
            </a:r>
            <a:r>
              <a:rPr lang="en-US" sz="1200" dirty="0">
                <a:solidFill>
                  <a:prstClr val="black"/>
                </a:solidFill>
                <a:hlinkClick r:id="rId18"/>
              </a:rPr>
              <a:t>TobyJnr</a:t>
            </a:r>
            <a:r>
              <a:rPr lang="en-US" sz="1200" dirty="0">
                <a:solidFill>
                  <a:prstClr val="black"/>
                </a:solidFill>
              </a:rPr>
              <a:t>, </a:t>
            </a:r>
            <a:r>
              <a:rPr lang="en-GB" sz="1200" dirty="0">
                <a:solidFill>
                  <a:prstClr val="black"/>
                </a:solidFill>
              </a:rPr>
              <a:t>an evolution of TJBot. It is driven entirely by Node-RED running on the Raspberry Pi inside </a:t>
            </a:r>
            <a:r>
              <a:rPr lang="en-GB" sz="1200" dirty="0" err="1">
                <a:solidFill>
                  <a:prstClr val="black"/>
                </a:solidFill>
              </a:rPr>
              <a:t>TobyJnr</a:t>
            </a:r>
            <a:r>
              <a:rPr lang="en-GB" sz="1200" dirty="0">
                <a:solidFill>
                  <a:prstClr val="black"/>
                </a:solidFill>
              </a:rPr>
              <a:t> and also has an optional </a:t>
            </a:r>
            <a:r>
              <a:rPr lang="en-GB" sz="1200" dirty="0" err="1">
                <a:solidFill>
                  <a:prstClr val="black"/>
                </a:solidFill>
              </a:rPr>
              <a:t>SenseHAT</a:t>
            </a:r>
            <a:r>
              <a:rPr lang="en-GB" sz="1200" dirty="0">
                <a:solidFill>
                  <a:prstClr val="black"/>
                </a:solidFill>
              </a:rPr>
              <a:t>. The </a:t>
            </a:r>
            <a:r>
              <a:rPr lang="en-GB" sz="1200" dirty="0" err="1">
                <a:solidFill>
                  <a:prstClr val="black"/>
                </a:solidFill>
              </a:rPr>
              <a:t>SenseHAT</a:t>
            </a:r>
            <a:r>
              <a:rPr lang="en-GB" sz="1200" dirty="0">
                <a:solidFill>
                  <a:prstClr val="black"/>
                </a:solidFill>
              </a:rPr>
              <a:t> allows </a:t>
            </a:r>
            <a:r>
              <a:rPr lang="en-GB" sz="1200" dirty="0" err="1">
                <a:solidFill>
                  <a:prstClr val="black"/>
                </a:solidFill>
              </a:rPr>
              <a:t>TobyJnr</a:t>
            </a:r>
            <a:r>
              <a:rPr lang="en-GB" sz="1200" dirty="0">
                <a:solidFill>
                  <a:prstClr val="black"/>
                </a:solidFill>
              </a:rPr>
              <a:t> to be controlled via the joystick on the </a:t>
            </a:r>
            <a:r>
              <a:rPr lang="en-GB" sz="1200" dirty="0" err="1">
                <a:solidFill>
                  <a:prstClr val="black"/>
                </a:solidFill>
              </a:rPr>
              <a:t>SenseHAT</a:t>
            </a:r>
            <a:r>
              <a:rPr lang="en-GB" sz="1200" dirty="0">
                <a:solidFill>
                  <a:prstClr val="black"/>
                </a:solidFill>
              </a:rPr>
              <a:t>. It also provides environment and motion sensors and an 8x8 LED panel for feedback to the user.</a:t>
            </a:r>
            <a:endParaRPr lang="en-US" sz="1200" dirty="0">
              <a:solidFill>
                <a:prstClr val="black"/>
              </a:solidFill>
            </a:endParaRPr>
          </a:p>
        </p:txBody>
      </p:sp>
      <p:pic>
        <p:nvPicPr>
          <p:cNvPr id="16" name="Picture 15">
            <a:extLst>
              <a:ext uri="{FF2B5EF4-FFF2-40B4-BE49-F238E27FC236}">
                <a16:creationId xmlns:a16="http://schemas.microsoft.com/office/drawing/2014/main" id="{497378B1-7EA1-4E0E-91E3-4D867B21DB46}"/>
              </a:ext>
            </a:extLst>
          </p:cNvPr>
          <p:cNvPicPr>
            <a:picLocks noChangeAspect="1"/>
          </p:cNvPicPr>
          <p:nvPr/>
        </p:nvPicPr>
        <p:blipFill>
          <a:blip r:embed="rId19"/>
          <a:stretch>
            <a:fillRect/>
          </a:stretch>
        </p:blipFill>
        <p:spPr>
          <a:xfrm>
            <a:off x="4772208" y="4664451"/>
            <a:ext cx="1835070" cy="2142134"/>
          </a:xfrm>
          <a:prstGeom prst="rect">
            <a:avLst/>
          </a:prstGeom>
        </p:spPr>
      </p:pic>
      <p:pic>
        <p:nvPicPr>
          <p:cNvPr id="18" name="Picture 17">
            <a:extLst>
              <a:ext uri="{FF2B5EF4-FFF2-40B4-BE49-F238E27FC236}">
                <a16:creationId xmlns:a16="http://schemas.microsoft.com/office/drawing/2014/main" id="{79E27836-5153-43EE-8EC9-F0237BDB1848}"/>
              </a:ext>
            </a:extLst>
          </p:cNvPr>
          <p:cNvPicPr>
            <a:picLocks noChangeAspect="1"/>
          </p:cNvPicPr>
          <p:nvPr/>
        </p:nvPicPr>
        <p:blipFill>
          <a:blip r:embed="rId20"/>
          <a:stretch>
            <a:fillRect/>
          </a:stretch>
        </p:blipFill>
        <p:spPr>
          <a:xfrm flipH="1">
            <a:off x="63500" y="4657477"/>
            <a:ext cx="4628069" cy="2142135"/>
          </a:xfrm>
          <a:prstGeom prst="rect">
            <a:avLst/>
          </a:prstGeom>
        </p:spPr>
      </p:pic>
      <p:sp>
        <p:nvSpPr>
          <p:cNvPr id="19" name="TextBox 18">
            <a:extLst>
              <a:ext uri="{FF2B5EF4-FFF2-40B4-BE49-F238E27FC236}">
                <a16:creationId xmlns:a16="http://schemas.microsoft.com/office/drawing/2014/main" id="{81B1F568-92E0-41B9-B5B3-087EF3AE2135}"/>
              </a:ext>
            </a:extLst>
          </p:cNvPr>
          <p:cNvSpPr txBox="1"/>
          <p:nvPr/>
        </p:nvSpPr>
        <p:spPr>
          <a:xfrm>
            <a:off x="3311912" y="4895385"/>
            <a:ext cx="1260088" cy="1754326"/>
          </a:xfrm>
          <a:prstGeom prst="rect">
            <a:avLst/>
          </a:prstGeom>
          <a:noFill/>
        </p:spPr>
        <p:txBody>
          <a:bodyPr wrap="square" rtlCol="0">
            <a:spAutoFit/>
          </a:bodyPr>
          <a:lstStyle/>
          <a:p>
            <a:r>
              <a:rPr lang="it-IT" sz="3600" dirty="0" err="1">
                <a:latin typeface="Nyala" panose="02000504070300020003" pitchFamily="2" charset="0"/>
              </a:rPr>
              <a:t>It’s</a:t>
            </a:r>
            <a:r>
              <a:rPr lang="it-IT" sz="3600" dirty="0">
                <a:latin typeface="Nyala" panose="02000504070300020003" pitchFamily="2" charset="0"/>
              </a:rPr>
              <a:t> </a:t>
            </a:r>
            <a:r>
              <a:rPr lang="it-IT" sz="3600" dirty="0" err="1">
                <a:latin typeface="Nyala" panose="02000504070300020003" pitchFamily="2" charset="0"/>
              </a:rPr>
              <a:t>your</a:t>
            </a:r>
            <a:r>
              <a:rPr lang="it-IT" sz="3600" dirty="0">
                <a:latin typeface="Nyala" panose="02000504070300020003" pitchFamily="2" charset="0"/>
              </a:rPr>
              <a:t> turn!!!</a:t>
            </a:r>
            <a:endParaRPr lang="en-US" sz="3600" dirty="0">
              <a:latin typeface="Nyala" panose="02000504070300020003" pitchFamily="2" charset="0"/>
            </a:endParaRPr>
          </a:p>
        </p:txBody>
      </p:sp>
      <p:sp>
        <p:nvSpPr>
          <p:cNvPr id="20" name="Plus Sign 19">
            <a:extLst>
              <a:ext uri="{FF2B5EF4-FFF2-40B4-BE49-F238E27FC236}">
                <a16:creationId xmlns:a16="http://schemas.microsoft.com/office/drawing/2014/main" id="{756D9EB2-B272-4CC0-8813-D73ABA8033D6}"/>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3614618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A324DC-D5EA-415C-BA4D-FE1FA322C316}"/>
              </a:ext>
            </a:extLst>
          </p:cNvPr>
          <p:cNvSpPr/>
          <p:nvPr/>
        </p:nvSpPr>
        <p:spPr>
          <a:xfrm>
            <a:off x="33451" y="903249"/>
            <a:ext cx="6490012" cy="461665"/>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en-GB" sz="2400" b="1" dirty="0">
                <a:hlinkClick r:id="rId3"/>
              </a:rPr>
              <a:t>Swift Playground for interacting with TJBot!</a:t>
            </a:r>
            <a:endParaRPr lang="en-US" sz="2400" b="1" dirty="0"/>
          </a:p>
        </p:txBody>
      </p:sp>
      <p:pic>
        <p:nvPicPr>
          <p:cNvPr id="15362" name="Picture 2" descr="robot">
            <a:extLst>
              <a:ext uri="{FF2B5EF4-FFF2-40B4-BE49-F238E27FC236}">
                <a16:creationId xmlns:a16="http://schemas.microsoft.com/office/drawing/2014/main" id="{D72BBD37-CE20-41BE-A016-E9A15DBC845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63594" y="703592"/>
            <a:ext cx="665899" cy="6658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E3E20DC-D687-450C-B9A0-8D5E3DD0118F}"/>
              </a:ext>
            </a:extLst>
          </p:cNvPr>
          <p:cNvSpPr/>
          <p:nvPr/>
        </p:nvSpPr>
        <p:spPr>
          <a:xfrm>
            <a:off x="-1" y="1369491"/>
            <a:ext cx="9110547" cy="646331"/>
          </a:xfrm>
          <a:prstGeom prst="rect">
            <a:avLst/>
          </a:prstGeom>
        </p:spPr>
        <p:txBody>
          <a:bodyPr wrap="square">
            <a:spAutoFit/>
          </a:bodyPr>
          <a:lstStyle/>
          <a:p>
            <a:r>
              <a:rPr lang="en-GB" dirty="0"/>
              <a:t>Interact with </a:t>
            </a:r>
            <a:r>
              <a:rPr lang="en-GB" dirty="0">
                <a:hlinkClick r:id="rId5"/>
              </a:rPr>
              <a:t>TJBot</a:t>
            </a:r>
            <a:r>
              <a:rPr lang="en-GB" dirty="0"/>
              <a:t> from your iPad in this Swift playground book! This project showcases how Swift can be used to interact with IoT devices such as TJBot. </a:t>
            </a:r>
          </a:p>
        </p:txBody>
      </p:sp>
      <p:sp>
        <p:nvSpPr>
          <p:cNvPr id="8" name="Rectangle 3">
            <a:extLst>
              <a:ext uri="{FF2B5EF4-FFF2-40B4-BE49-F238E27FC236}">
                <a16:creationId xmlns:a16="http://schemas.microsoft.com/office/drawing/2014/main" id="{024DCFAE-286F-4A3B-B770-7F2DDB1F829B}"/>
              </a:ext>
            </a:extLst>
          </p:cNvPr>
          <p:cNvSpPr>
            <a:spLocks noChangeArrowheads="1"/>
          </p:cNvSpPr>
          <p:nvPr/>
        </p:nvSpPr>
        <p:spPr bwMode="auto">
          <a:xfrm>
            <a:off x="0" y="4952493"/>
            <a:ext cx="49845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endParaRPr>
          </a:p>
        </p:txBody>
      </p:sp>
      <p:pic>
        <p:nvPicPr>
          <p:cNvPr id="10" name="Picture 9">
            <a:extLst>
              <a:ext uri="{FF2B5EF4-FFF2-40B4-BE49-F238E27FC236}">
                <a16:creationId xmlns:a16="http://schemas.microsoft.com/office/drawing/2014/main" id="{365ADC7F-E77F-474C-AB1B-32C3D90C67F5}"/>
              </a:ext>
            </a:extLst>
          </p:cNvPr>
          <p:cNvPicPr>
            <a:picLocks noChangeAspect="1"/>
          </p:cNvPicPr>
          <p:nvPr/>
        </p:nvPicPr>
        <p:blipFill>
          <a:blip r:embed="rId6"/>
          <a:stretch>
            <a:fillRect/>
          </a:stretch>
        </p:blipFill>
        <p:spPr>
          <a:xfrm>
            <a:off x="2676611" y="2015822"/>
            <a:ext cx="6456238" cy="4842178"/>
          </a:xfrm>
          <a:prstGeom prst="rect">
            <a:avLst/>
          </a:prstGeom>
          <a:ln>
            <a:solidFill>
              <a:schemeClr val="tx1"/>
            </a:solidFill>
          </a:ln>
        </p:spPr>
      </p:pic>
      <p:sp>
        <p:nvSpPr>
          <p:cNvPr id="11" name="Rectangle 10">
            <a:extLst>
              <a:ext uri="{FF2B5EF4-FFF2-40B4-BE49-F238E27FC236}">
                <a16:creationId xmlns:a16="http://schemas.microsoft.com/office/drawing/2014/main" id="{7F69765F-2481-4BF8-973B-79A16B4C893B}"/>
              </a:ext>
            </a:extLst>
          </p:cNvPr>
          <p:cNvSpPr/>
          <p:nvPr/>
        </p:nvSpPr>
        <p:spPr>
          <a:xfrm>
            <a:off x="-9296" y="4357954"/>
            <a:ext cx="2643160" cy="2031325"/>
          </a:xfrm>
          <a:prstGeom prst="rect">
            <a:avLst/>
          </a:prstGeom>
        </p:spPr>
        <p:txBody>
          <a:bodyPr wrap="square">
            <a:spAutoFit/>
          </a:bodyPr>
          <a:lstStyle/>
          <a:p>
            <a:r>
              <a:rPr lang="en-GB" dirty="0"/>
              <a:t>The TJBot playground book communicates with your TJBot using Bluetooth Low Energy (BLE), so you can program your TJBot while sitting next to him!</a:t>
            </a:r>
          </a:p>
        </p:txBody>
      </p:sp>
      <p:sp>
        <p:nvSpPr>
          <p:cNvPr id="9" name="Rectangle 8">
            <a:extLst>
              <a:ext uri="{FF2B5EF4-FFF2-40B4-BE49-F238E27FC236}">
                <a16:creationId xmlns:a16="http://schemas.microsoft.com/office/drawing/2014/main" id="{A4A4BAF8-DE65-4604-8F48-253337453D4F}"/>
              </a:ext>
            </a:extLst>
          </p:cNvPr>
          <p:cNvSpPr/>
          <p:nvPr/>
        </p:nvSpPr>
        <p:spPr>
          <a:xfrm>
            <a:off x="3014818" y="5677354"/>
            <a:ext cx="2512197" cy="954107"/>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square">
            <a:spAutoFit/>
          </a:bodyPr>
          <a:lstStyle/>
          <a:p>
            <a:r>
              <a:rPr lang="en-US" altLang="en-US" sz="1400" dirty="0"/>
              <a:t>No robot, no problem! You can still explore the first two chapters of this playground without a physical TJBot.</a:t>
            </a:r>
            <a:endParaRPr lang="en-US" sz="1400" dirty="0"/>
          </a:p>
        </p:txBody>
      </p:sp>
      <p:sp>
        <p:nvSpPr>
          <p:cNvPr id="12" name="Rectangle 11">
            <a:extLst>
              <a:ext uri="{FF2B5EF4-FFF2-40B4-BE49-F238E27FC236}">
                <a16:creationId xmlns:a16="http://schemas.microsoft.com/office/drawing/2014/main" id="{E13E21CD-0008-47F6-B908-DE8B1EDA4E94}"/>
              </a:ext>
            </a:extLst>
          </p:cNvPr>
          <p:cNvSpPr/>
          <p:nvPr/>
        </p:nvSpPr>
        <p:spPr>
          <a:xfrm>
            <a:off x="33452" y="2179327"/>
            <a:ext cx="2643160" cy="2031325"/>
          </a:xfrm>
          <a:prstGeom prst="rect">
            <a:avLst/>
          </a:prstGeom>
        </p:spPr>
        <p:txBody>
          <a:bodyPr wrap="square">
            <a:spAutoFit/>
          </a:bodyPr>
          <a:lstStyle/>
          <a:p>
            <a:r>
              <a:rPr lang="en-GB" dirty="0"/>
              <a:t>Learn how to program TJBot and make him come to life using IBM Watson services such as </a:t>
            </a:r>
            <a:r>
              <a:rPr lang="en-GB" dirty="0">
                <a:hlinkClick r:id="rId7"/>
              </a:rPr>
              <a:t>Speech to Text</a:t>
            </a:r>
            <a:r>
              <a:rPr lang="en-GB" dirty="0"/>
              <a:t>, </a:t>
            </a:r>
            <a:r>
              <a:rPr lang="en-GB" dirty="0">
                <a:hlinkClick r:id="rId8"/>
              </a:rPr>
              <a:t>Visual Recognition</a:t>
            </a:r>
            <a:r>
              <a:rPr lang="en-GB" dirty="0"/>
              <a:t>, </a:t>
            </a:r>
            <a:r>
              <a:rPr lang="en-GB" dirty="0">
                <a:hlinkClick r:id="rId9"/>
              </a:rPr>
              <a:t>Language Translator</a:t>
            </a:r>
            <a:r>
              <a:rPr lang="en-GB" dirty="0"/>
              <a:t>, and more!</a:t>
            </a:r>
            <a:endParaRPr lang="en-US" dirty="0"/>
          </a:p>
        </p:txBody>
      </p:sp>
      <p:pic>
        <p:nvPicPr>
          <p:cNvPr id="15" name="Picture 14">
            <a:hlinkClick r:id="rId10" action="ppaction://hlinksldjump"/>
            <a:extLst>
              <a:ext uri="{FF2B5EF4-FFF2-40B4-BE49-F238E27FC236}">
                <a16:creationId xmlns:a16="http://schemas.microsoft.com/office/drawing/2014/main" id="{406E94E4-73F8-4448-B087-1C843A105F9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16" name="Plus Sign 15">
            <a:extLst>
              <a:ext uri="{FF2B5EF4-FFF2-40B4-BE49-F238E27FC236}">
                <a16:creationId xmlns:a16="http://schemas.microsoft.com/office/drawing/2014/main" id="{F3236B41-0546-47BD-91D5-77CA5FEDAE62}"/>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2604540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5C13E-5F4D-4CB3-96A6-C8E9C2DA766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917233"/>
            <a:ext cx="9143999" cy="5940766"/>
          </a:xfrm>
          <a:prstGeom prst="rect">
            <a:avLst/>
          </a:prstGeom>
        </p:spPr>
      </p:pic>
      <p:sp>
        <p:nvSpPr>
          <p:cNvPr id="2" name="Rectangle 1">
            <a:extLst>
              <a:ext uri="{FF2B5EF4-FFF2-40B4-BE49-F238E27FC236}">
                <a16:creationId xmlns:a16="http://schemas.microsoft.com/office/drawing/2014/main" id="{1CA324DC-D5EA-415C-BA4D-FE1FA322C316}"/>
              </a:ext>
            </a:extLst>
          </p:cNvPr>
          <p:cNvSpPr/>
          <p:nvPr/>
        </p:nvSpPr>
        <p:spPr>
          <a:xfrm>
            <a:off x="5430645" y="1642137"/>
            <a:ext cx="3646449" cy="830997"/>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pPr algn="r"/>
            <a:r>
              <a:rPr lang="en-GB" sz="2400" b="1" dirty="0">
                <a:hlinkClick r:id="rId4"/>
              </a:rPr>
              <a:t>Learn How to Code a Robot with the TJBot Simulator</a:t>
            </a:r>
            <a:endParaRPr lang="en-US" sz="2400" b="1" dirty="0"/>
          </a:p>
        </p:txBody>
      </p:sp>
      <p:pic>
        <p:nvPicPr>
          <p:cNvPr id="5" name="Picture 4">
            <a:hlinkClick r:id="rId5" action="ppaction://hlinksldjump"/>
            <a:extLst>
              <a:ext uri="{FF2B5EF4-FFF2-40B4-BE49-F238E27FC236}">
                <a16:creationId xmlns:a16="http://schemas.microsoft.com/office/drawing/2014/main" id="{1E7AC29C-6B06-4567-9614-529EFA1B521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1515" y="56244"/>
            <a:ext cx="807437" cy="807437"/>
          </a:xfrm>
          <a:prstGeom prst="ellipse">
            <a:avLst/>
          </a:prstGeom>
        </p:spPr>
      </p:pic>
      <p:sp>
        <p:nvSpPr>
          <p:cNvPr id="6" name="Equals 5">
            <a:extLst>
              <a:ext uri="{FF2B5EF4-FFF2-40B4-BE49-F238E27FC236}">
                <a16:creationId xmlns:a16="http://schemas.microsoft.com/office/drawing/2014/main" id="{C7BC33D3-9DE9-467D-9797-A1DB6CC47A72}"/>
              </a:ext>
            </a:extLst>
          </p:cNvPr>
          <p:cNvSpPr/>
          <p:nvPr/>
        </p:nvSpPr>
        <p:spPr>
          <a:xfrm>
            <a:off x="8746088" y="6619487"/>
            <a:ext cx="331006" cy="185589"/>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49210D4-EFAF-4FA0-8CCB-13206854285A}"/>
              </a:ext>
            </a:extLst>
          </p:cNvPr>
          <p:cNvSpPr/>
          <p:nvPr/>
        </p:nvSpPr>
        <p:spPr>
          <a:xfrm>
            <a:off x="2859932" y="3757165"/>
            <a:ext cx="3900791" cy="2862322"/>
          </a:xfrm>
          <a:prstGeom prst="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GB" dirty="0"/>
              <a:t>This </a:t>
            </a:r>
            <a:r>
              <a:rPr lang="en-GB" dirty="0" err="1"/>
              <a:t>TJBot</a:t>
            </a:r>
            <a:r>
              <a:rPr lang="en-GB" dirty="0"/>
              <a:t> simulator provides an emulated environment where you can control a virtual </a:t>
            </a:r>
            <a:r>
              <a:rPr lang="en-GB" dirty="0" err="1"/>
              <a:t>TJBot</a:t>
            </a:r>
            <a:r>
              <a:rPr lang="en-GB" dirty="0"/>
              <a:t>. It has been built to support basic code samples and gives just some of the freedom that programming on the real </a:t>
            </a:r>
            <a:r>
              <a:rPr lang="en-GB" dirty="0" err="1"/>
              <a:t>TJBot</a:t>
            </a:r>
            <a:r>
              <a:rPr lang="en-GB" dirty="0"/>
              <a:t> provides. However, this simulator doesn't provide all the same things the Node.js environment running on the Raspberry Pi does. Enjoy!</a:t>
            </a:r>
          </a:p>
        </p:txBody>
      </p:sp>
    </p:spTree>
    <p:extLst>
      <p:ext uri="{BB962C8B-B14F-4D97-AF65-F5344CB8AC3E}">
        <p14:creationId xmlns:p14="http://schemas.microsoft.com/office/powerpoint/2010/main" val="3841910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342002D-DD77-47EE-A2D7-DBC0A66E876F}"/>
              </a:ext>
            </a:extLst>
          </p:cNvPr>
          <p:cNvSpPr>
            <a:spLocks noChangeArrowheads="1"/>
          </p:cNvSpPr>
          <p:nvPr/>
        </p:nvSpPr>
        <p:spPr bwMode="auto">
          <a:xfrm>
            <a:off x="38761" y="1513112"/>
            <a:ext cx="9088245" cy="3716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You should connect the USB speaker and the USB microphone (or USB sound card) </a:t>
            </a:r>
            <a:r>
              <a:rPr kumimoji="0" lang="en-US" altLang="en-US" sz="1400" b="1" i="0" u="none" strike="noStrike" cap="none" normalizeH="0" baseline="0" dirty="0">
                <a:ln>
                  <a:noFill/>
                </a:ln>
                <a:solidFill>
                  <a:schemeClr val="tx1"/>
                </a:solidFill>
                <a:effectLst/>
              </a:rPr>
              <a:t>then</a:t>
            </a:r>
            <a:r>
              <a:rPr kumimoji="0" lang="en-US" altLang="en-US" sz="1400" b="0" i="0" u="none" strike="noStrike" cap="none" normalizeH="0" baseline="0" dirty="0">
                <a:ln>
                  <a:noFill/>
                </a:ln>
                <a:solidFill>
                  <a:schemeClr val="tx1"/>
                </a:solidFill>
                <a:effectLst/>
              </a:rPr>
              <a:t> power on your system. Plugging in USB devices in a different order can break the configuration.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rPr>
              <a:t>Verify the USB sound devices, enter the command </a:t>
            </a:r>
            <a:r>
              <a:rPr kumimoji="0" lang="en-US" altLang="en-US" sz="1400" b="0" i="0" u="none" strike="noStrike" cap="none" normalizeH="0" baseline="0" dirty="0" err="1">
                <a:ln>
                  <a:noFill/>
                </a:ln>
                <a:solidFill>
                  <a:schemeClr val="tx1"/>
                </a:solidFill>
                <a:effectLst/>
              </a:rPr>
              <a:t>aplay</a:t>
            </a:r>
            <a:r>
              <a:rPr kumimoji="0" lang="en-US" altLang="en-US" sz="1400" b="0" i="0" u="none" strike="noStrike" cap="none" normalizeH="0" baseline="0" dirty="0">
                <a:ln>
                  <a:noFill/>
                </a:ln>
                <a:solidFill>
                  <a:schemeClr val="tx1"/>
                </a:solidFill>
                <a:effectLst/>
              </a:rPr>
              <a:t> -l. </a:t>
            </a:r>
            <a:br>
              <a:rPr kumimoji="0" lang="en-US" altLang="en-US" sz="1400" b="0" i="0" u="none" strike="noStrike" cap="none" normalizeH="0" baseline="0" dirty="0">
                <a:ln>
                  <a:noFill/>
                </a:ln>
                <a:solidFill>
                  <a:schemeClr val="tx1"/>
                </a:solidFill>
                <a:effectLst/>
              </a:rPr>
            </a:br>
            <a: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List of PLAYBACK Hardware Devices ****</a:t>
            </a:r>
            <a:b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card 1: Audio [USB Audio], device 0: USB Audio [USB Audio]</a:t>
            </a:r>
            <a:b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Subdevices</a:t>
            </a:r>
            <a: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1/1</a:t>
            </a:r>
            <a:b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Subdevice</a:t>
            </a:r>
            <a: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#0: </a:t>
            </a:r>
            <a:r>
              <a:rPr kumimoji="0" lang="en-US" altLang="en-US" sz="14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subdevice</a:t>
            </a:r>
            <a:r>
              <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t>here you can see the USB audio device is on card 1, device 0.</a:t>
            </a:r>
          </a:p>
          <a:p>
            <a:pPr defTabSz="914400" eaLnBrk="0" fontAlgn="base" hangingPunct="0">
              <a:spcBef>
                <a:spcPct val="0"/>
              </a:spcBef>
              <a:spcAft>
                <a:spcPct val="0"/>
              </a:spcAft>
            </a:pPr>
            <a:r>
              <a:rPr lang="en-US" altLang="en-US" sz="1400" dirty="0"/>
              <a:t>Once you have identified the USB card and device numbers you can configure the sound card using the Raspberry Pi GUI. Right click the speaker icon then select USB Device Settings. </a:t>
            </a:r>
          </a:p>
          <a:p>
            <a:pPr defTabSz="914400" eaLnBrk="0" fontAlgn="base" hangingPunct="0">
              <a:spcBef>
                <a:spcPct val="0"/>
              </a:spcBef>
              <a:spcAft>
                <a:spcPct val="0"/>
              </a:spcAft>
            </a:pPr>
            <a:r>
              <a:rPr lang="en-US" altLang="en-US" sz="1400" dirty="0"/>
              <a:t>Select each of the devices in turn then hit the 'Select Controls..' button and select all available controls. Repeat if you have another USB audio device - you should have enabled controls for Playback and Capture. Ensure that both the speaker and microphone are enabled and the volume is set to an appropriate level.</a:t>
            </a:r>
          </a:p>
          <a:p>
            <a:pPr defTabSz="914400" eaLnBrk="0" fontAlgn="base" hangingPunct="0">
              <a:spcBef>
                <a:spcPct val="0"/>
              </a:spcBef>
              <a:spcAft>
                <a:spcPct val="0"/>
              </a:spcAft>
            </a:pPr>
            <a:r>
              <a:rPr lang="en-US" altLang="en-US" sz="1400" dirty="0"/>
              <a:t>You need also to go and manually change the configuration that has been set to enable a plugin which will ensure that the correct audio format is sent to the hardware. The plugin cannot be enabled using the GUI, you need to open a terminal (either within the GUI or via </a:t>
            </a:r>
            <a:r>
              <a:rPr lang="en-US" altLang="en-US" sz="1400" dirty="0" err="1"/>
              <a:t>ssh</a:t>
            </a:r>
            <a:r>
              <a:rPr lang="en-US" altLang="en-US" sz="1400" dirty="0"/>
              <a:t>) and edit the file </a:t>
            </a:r>
            <a:r>
              <a:rPr lang="en-US" altLang="en-US" sz="1400" b="1" dirty="0"/>
              <a:t>~/.</a:t>
            </a:r>
            <a:r>
              <a:rPr lang="en-US" altLang="en-US" sz="1400" b="1" dirty="0" err="1"/>
              <a:t>asoundrc</a:t>
            </a:r>
            <a:r>
              <a:rPr lang="en-US" altLang="en-US" sz="1400" b="1" dirty="0"/>
              <a:t> </a:t>
            </a:r>
            <a:r>
              <a:rPr lang="en-US" altLang="en-US" sz="1400" dirty="0"/>
              <a:t>and change the </a:t>
            </a:r>
            <a:r>
              <a:rPr lang="en-US" altLang="en-US" sz="1400" dirty="0" err="1"/>
              <a:t>pcm</a:t>
            </a:r>
            <a:r>
              <a:rPr lang="en-US" altLang="en-US" sz="1400" dirty="0"/>
              <a:t> entry to reflect the card number and device number from the </a:t>
            </a:r>
            <a:r>
              <a:rPr lang="en-US" altLang="en-US" sz="1400" dirty="0" err="1"/>
              <a:t>aplay</a:t>
            </a:r>
            <a:r>
              <a:rPr lang="en-US" altLang="en-US" sz="1400" dirty="0"/>
              <a:t> -l command (hw:1,0).</a:t>
            </a:r>
          </a:p>
        </p:txBody>
      </p:sp>
      <p:pic>
        <p:nvPicPr>
          <p:cNvPr id="6" name="Picture 5">
            <a:extLst>
              <a:ext uri="{FF2B5EF4-FFF2-40B4-BE49-F238E27FC236}">
                <a16:creationId xmlns:a16="http://schemas.microsoft.com/office/drawing/2014/main" id="{42FDC2CB-4139-48B0-9C85-0BF4FBC8CCC3}"/>
              </a:ext>
            </a:extLst>
          </p:cNvPr>
          <p:cNvPicPr>
            <a:picLocks noChangeAspect="1"/>
          </p:cNvPicPr>
          <p:nvPr/>
        </p:nvPicPr>
        <p:blipFill>
          <a:blip r:embed="rId3"/>
          <a:stretch>
            <a:fillRect/>
          </a:stretch>
        </p:blipFill>
        <p:spPr>
          <a:xfrm>
            <a:off x="7061210" y="1857956"/>
            <a:ext cx="1828436" cy="1378049"/>
          </a:xfrm>
          <a:prstGeom prst="rect">
            <a:avLst/>
          </a:prstGeom>
        </p:spPr>
      </p:pic>
      <p:sp>
        <p:nvSpPr>
          <p:cNvPr id="8" name="Rectangle 7">
            <a:extLst>
              <a:ext uri="{FF2B5EF4-FFF2-40B4-BE49-F238E27FC236}">
                <a16:creationId xmlns:a16="http://schemas.microsoft.com/office/drawing/2014/main" id="{549B1D98-2E41-4A45-A2BB-07272C8CFCF1}"/>
              </a:ext>
            </a:extLst>
          </p:cNvPr>
          <p:cNvSpPr/>
          <p:nvPr/>
        </p:nvSpPr>
        <p:spPr>
          <a:xfrm>
            <a:off x="3886390" y="5397191"/>
            <a:ext cx="5137071" cy="1184940"/>
          </a:xfrm>
          <a:prstGeom prst="rect">
            <a:avLst/>
          </a:prstGeom>
          <a:ln>
            <a:solidFill>
              <a:schemeClr val="tx1"/>
            </a:solidFill>
          </a:ln>
        </p:spPr>
        <p:txBody>
          <a:bodyPr wrap="square">
            <a:spAutoFit/>
          </a:bodyPr>
          <a:lstStyle/>
          <a:p>
            <a:pPr lvl="0" defTabSz="914400" eaLnBrk="0" fontAlgn="base" hangingPunct="0">
              <a:spcBef>
                <a:spcPct val="0"/>
              </a:spcBef>
              <a:spcAft>
                <a:spcPct val="0"/>
              </a:spcAft>
            </a:pPr>
            <a:r>
              <a:rPr lang="en-US" altLang="en-US" sz="1200" b="1" dirty="0">
                <a:solidFill>
                  <a:prstClr val="black"/>
                </a:solidFill>
                <a:latin typeface="Arial" panose="020B0604020202020204" pitchFamily="34" charset="0"/>
              </a:rPr>
              <a:t>Testing the audio settings</a:t>
            </a:r>
          </a:p>
          <a:p>
            <a:pPr lvl="0" defTabSz="914400" eaLnBrk="0" fontAlgn="base" hangingPunct="0">
              <a:spcBef>
                <a:spcPct val="0"/>
              </a:spcBef>
              <a:spcAft>
                <a:spcPct val="0"/>
              </a:spcAft>
            </a:pPr>
            <a:r>
              <a:rPr lang="en-US" altLang="en-US" sz="1200" dirty="0">
                <a:solidFill>
                  <a:prstClr val="black"/>
                </a:solidFill>
                <a:latin typeface="Arial" panose="020B0604020202020204" pitchFamily="34" charset="0"/>
              </a:rPr>
              <a:t>You should hear audio when running both commands:</a:t>
            </a:r>
            <a:br>
              <a:rPr lang="en-US" altLang="en-US" sz="1200" dirty="0">
                <a:solidFill>
                  <a:prstClr val="black"/>
                </a:solidFill>
                <a:latin typeface="Arial" panose="020B0604020202020204" pitchFamily="34" charset="0"/>
              </a:rPr>
            </a:br>
            <a:r>
              <a:rPr lang="en-US" altLang="en-US" sz="1200" dirty="0">
                <a:solidFill>
                  <a:prstClr val="black"/>
                </a:solidFill>
                <a:latin typeface="Arial" panose="020B0604020202020204" pitchFamily="34" charset="0"/>
              </a:rPr>
              <a:t>    </a:t>
            </a:r>
            <a:r>
              <a:rPr lang="en-US" altLang="en-US" sz="1100" dirty="0" err="1">
                <a:solidFill>
                  <a:prstClr val="black"/>
                </a:solidFill>
                <a:latin typeface="Courier New" panose="02070309020205020404" pitchFamily="49" charset="0"/>
                <a:cs typeface="Courier New" panose="02070309020205020404" pitchFamily="49" charset="0"/>
              </a:rPr>
              <a:t>aplay</a:t>
            </a:r>
            <a:r>
              <a:rPr lang="en-US" altLang="en-US" sz="1100" dirty="0">
                <a:solidFill>
                  <a:prstClr val="black"/>
                </a:solidFill>
                <a:latin typeface="Courier New" panose="02070309020205020404" pitchFamily="49" charset="0"/>
                <a:cs typeface="Courier New" panose="02070309020205020404" pitchFamily="49" charset="0"/>
              </a:rPr>
              <a:t> /</a:t>
            </a:r>
            <a:r>
              <a:rPr lang="en-US" altLang="en-US" sz="1100" dirty="0" err="1">
                <a:solidFill>
                  <a:prstClr val="black"/>
                </a:solidFill>
                <a:latin typeface="Courier New" panose="02070309020205020404" pitchFamily="49" charset="0"/>
                <a:cs typeface="Courier New" panose="02070309020205020404" pitchFamily="49" charset="0"/>
              </a:rPr>
              <a:t>usr</a:t>
            </a:r>
            <a:r>
              <a:rPr lang="en-US" altLang="en-US" sz="1100" dirty="0">
                <a:solidFill>
                  <a:prstClr val="black"/>
                </a:solidFill>
                <a:latin typeface="Courier New" panose="02070309020205020404" pitchFamily="49" charset="0"/>
                <a:cs typeface="Courier New" panose="02070309020205020404" pitchFamily="49" charset="0"/>
              </a:rPr>
              <a:t>/lib/</a:t>
            </a:r>
            <a:r>
              <a:rPr lang="en-US" altLang="en-US" sz="1100" dirty="0" err="1">
                <a:solidFill>
                  <a:prstClr val="black"/>
                </a:solidFill>
                <a:latin typeface="Courier New" panose="02070309020205020404" pitchFamily="49" charset="0"/>
                <a:cs typeface="Courier New" panose="02070309020205020404" pitchFamily="49" charset="0"/>
              </a:rPr>
              <a:t>libreoffice</a:t>
            </a:r>
            <a:r>
              <a:rPr lang="en-US" altLang="en-US" sz="1100" dirty="0">
                <a:solidFill>
                  <a:prstClr val="black"/>
                </a:solidFill>
                <a:latin typeface="Courier New" panose="02070309020205020404" pitchFamily="49" charset="0"/>
                <a:cs typeface="Courier New" panose="02070309020205020404" pitchFamily="49" charset="0"/>
              </a:rPr>
              <a:t>/share/gallery/sounds/cow.wav</a:t>
            </a:r>
          </a:p>
          <a:p>
            <a:pPr lvl="0" defTabSz="914400" eaLnBrk="0" fontAlgn="base" hangingPunct="0">
              <a:spcBef>
                <a:spcPct val="0"/>
              </a:spcBef>
              <a:spcAft>
                <a:spcPct val="0"/>
              </a:spcAft>
            </a:pPr>
            <a:r>
              <a:rPr lang="en-US" altLang="en-US" sz="1100" dirty="0">
                <a:solidFill>
                  <a:prstClr val="black"/>
                </a:solidFill>
                <a:latin typeface="Courier New" panose="02070309020205020404" pitchFamily="49" charset="0"/>
                <a:cs typeface="Courier New" panose="02070309020205020404" pitchFamily="49" charset="0"/>
              </a:rPr>
              <a:t>  </a:t>
            </a:r>
            <a:r>
              <a:rPr lang="en-US" altLang="en-US" sz="1100" dirty="0" err="1">
                <a:solidFill>
                  <a:prstClr val="black"/>
                </a:solidFill>
                <a:latin typeface="Courier New" panose="02070309020205020404" pitchFamily="49" charset="0"/>
                <a:cs typeface="Courier New" panose="02070309020205020404" pitchFamily="49" charset="0"/>
              </a:rPr>
              <a:t>sudo</a:t>
            </a:r>
            <a:r>
              <a:rPr lang="en-US" altLang="en-US" sz="1100" dirty="0">
                <a:solidFill>
                  <a:prstClr val="black"/>
                </a:solidFill>
                <a:latin typeface="Courier New" panose="02070309020205020404" pitchFamily="49" charset="0"/>
                <a:cs typeface="Courier New" panose="02070309020205020404" pitchFamily="49" charset="0"/>
              </a:rPr>
              <a:t> </a:t>
            </a:r>
            <a:r>
              <a:rPr lang="en-US" altLang="en-US" sz="1100" dirty="0" err="1">
                <a:solidFill>
                  <a:prstClr val="black"/>
                </a:solidFill>
                <a:latin typeface="Courier New" panose="02070309020205020404" pitchFamily="49" charset="0"/>
                <a:cs typeface="Courier New" panose="02070309020205020404" pitchFamily="49" charset="0"/>
              </a:rPr>
              <a:t>aplay</a:t>
            </a:r>
            <a:r>
              <a:rPr lang="en-US" altLang="en-US" sz="1100" dirty="0">
                <a:solidFill>
                  <a:prstClr val="black"/>
                </a:solidFill>
                <a:latin typeface="Courier New" panose="02070309020205020404" pitchFamily="49" charset="0"/>
                <a:cs typeface="Courier New" panose="02070309020205020404" pitchFamily="49" charset="0"/>
              </a:rPr>
              <a:t> /</a:t>
            </a:r>
            <a:r>
              <a:rPr lang="en-US" altLang="en-US" sz="1100" dirty="0" err="1">
                <a:solidFill>
                  <a:prstClr val="black"/>
                </a:solidFill>
                <a:latin typeface="Courier New" panose="02070309020205020404" pitchFamily="49" charset="0"/>
                <a:cs typeface="Courier New" panose="02070309020205020404" pitchFamily="49" charset="0"/>
              </a:rPr>
              <a:t>usr</a:t>
            </a:r>
            <a:r>
              <a:rPr lang="en-US" altLang="en-US" sz="1100" dirty="0">
                <a:solidFill>
                  <a:prstClr val="black"/>
                </a:solidFill>
                <a:latin typeface="Courier New" panose="02070309020205020404" pitchFamily="49" charset="0"/>
                <a:cs typeface="Courier New" panose="02070309020205020404" pitchFamily="49" charset="0"/>
              </a:rPr>
              <a:t>/share/sounds/</a:t>
            </a:r>
            <a:r>
              <a:rPr lang="en-US" altLang="en-US" sz="1100" dirty="0" err="1">
                <a:solidFill>
                  <a:prstClr val="black"/>
                </a:solidFill>
                <a:latin typeface="Courier New" panose="02070309020205020404" pitchFamily="49" charset="0"/>
                <a:cs typeface="Courier New" panose="02070309020205020404" pitchFamily="49" charset="0"/>
              </a:rPr>
              <a:t>alsa</a:t>
            </a:r>
            <a:r>
              <a:rPr lang="en-US" altLang="en-US" sz="1100" dirty="0">
                <a:solidFill>
                  <a:prstClr val="black"/>
                </a:solidFill>
                <a:latin typeface="Courier New" panose="02070309020205020404" pitchFamily="49" charset="0"/>
                <a:cs typeface="Courier New" panose="02070309020205020404" pitchFamily="49" charset="0"/>
              </a:rPr>
              <a:t>/Front_Center.wav</a:t>
            </a:r>
            <a:br>
              <a:rPr lang="en-US" altLang="en-US" sz="1200" dirty="0">
                <a:solidFill>
                  <a:prstClr val="black"/>
                </a:solidFill>
                <a:latin typeface="Courier New" panose="02070309020205020404" pitchFamily="49" charset="0"/>
                <a:cs typeface="Courier New" panose="02070309020205020404" pitchFamily="49" charset="0"/>
              </a:rPr>
            </a:br>
            <a:r>
              <a:rPr lang="en-US" altLang="en-US" sz="1200" dirty="0">
                <a:solidFill>
                  <a:prstClr val="black"/>
                </a:solidFill>
                <a:latin typeface="Arial" panose="020B0604020202020204" pitchFamily="34" charset="0"/>
              </a:rPr>
              <a:t>The test audio files will be on your raspberry Pi if you have followed the standard setup of Raspbian.</a:t>
            </a:r>
          </a:p>
        </p:txBody>
      </p:sp>
      <p:sp>
        <p:nvSpPr>
          <p:cNvPr id="9" name="CustomShape 1">
            <a:extLst>
              <a:ext uri="{FF2B5EF4-FFF2-40B4-BE49-F238E27FC236}">
                <a16:creationId xmlns:a16="http://schemas.microsoft.com/office/drawing/2014/main" id="{B9C1B2D3-F3EC-4EC6-90D9-E26D833EBD6C}"/>
              </a:ext>
            </a:extLst>
          </p:cNvPr>
          <p:cNvSpPr/>
          <p:nvPr/>
        </p:nvSpPr>
        <p:spPr>
          <a:xfrm>
            <a:off x="10884" y="843533"/>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Troubleshooting – </a:t>
            </a:r>
            <a:r>
              <a:rPr lang="en-GB" sz="3600" spc="-1" dirty="0">
                <a:solidFill>
                  <a:srgbClr val="000000"/>
                </a:solidFill>
                <a:uFill>
                  <a:solidFill>
                    <a:srgbClr val="FFFFFF"/>
                  </a:solidFill>
                </a:uFill>
                <a:latin typeface="IBM Plex Sans SemiBold"/>
                <a:ea typeface="Andale Mono"/>
                <a:cs typeface="IBM Plex Sans SemiBold"/>
                <a:hlinkClick r:id="rId4"/>
              </a:rPr>
              <a:t>USB Sound</a:t>
            </a:r>
            <a:endParaRPr lang="en-GB" sz="2800" spc="-1" dirty="0">
              <a:solidFill>
                <a:srgbClr val="000000"/>
              </a:solidFill>
              <a:uFill>
                <a:solidFill>
                  <a:srgbClr val="FFFFFF"/>
                </a:solidFill>
              </a:uFill>
              <a:latin typeface="IBM Plex Sans SemiBold"/>
              <a:ea typeface="Andale Mono"/>
              <a:cs typeface="IBM Plex Sans SemiBold"/>
            </a:endParaRPr>
          </a:p>
        </p:txBody>
      </p:sp>
      <p:sp>
        <p:nvSpPr>
          <p:cNvPr id="3" name="Rectangle 2">
            <a:extLst>
              <a:ext uri="{FF2B5EF4-FFF2-40B4-BE49-F238E27FC236}">
                <a16:creationId xmlns:a16="http://schemas.microsoft.com/office/drawing/2014/main" id="{6251C867-B3FB-4B66-82E8-135E359340D4}"/>
              </a:ext>
            </a:extLst>
          </p:cNvPr>
          <p:cNvSpPr/>
          <p:nvPr/>
        </p:nvSpPr>
        <p:spPr>
          <a:xfrm>
            <a:off x="148723" y="5391091"/>
            <a:ext cx="1460809" cy="132343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a:spAutoFit/>
          </a:bodyPr>
          <a:lstStyle/>
          <a:p>
            <a:pPr defTabSz="914400" eaLnBrk="0" fontAlgn="base" hangingPunct="0">
              <a:spcBef>
                <a:spcPct val="0"/>
              </a:spcBef>
              <a:spcAft>
                <a:spcPct val="0"/>
              </a:spcAft>
            </a:pPr>
            <a:r>
              <a:rPr lang="en-US" altLang="en-US" sz="1000" dirty="0" err="1">
                <a:latin typeface="Courier New" panose="02070309020205020404" pitchFamily="49" charset="0"/>
                <a:cs typeface="Courier New" panose="02070309020205020404" pitchFamily="49" charset="0"/>
              </a:rPr>
              <a:t>pcm</a:t>
            </a:r>
            <a:r>
              <a:rPr lang="en-US" altLang="en-US" sz="1000" dirty="0">
                <a:latin typeface="Courier New" panose="02070309020205020404" pitchFamily="49" charset="0"/>
                <a:cs typeface="Courier New" panose="02070309020205020404" pitchFamily="49" charset="0"/>
              </a:rPr>
              <a:t>.!default {</a:t>
            </a:r>
            <a:br>
              <a:rPr lang="en-US" altLang="en-US" sz="1000" dirty="0">
                <a:latin typeface="Courier New" panose="02070309020205020404" pitchFamily="49" charset="0"/>
                <a:cs typeface="Courier New" panose="02070309020205020404" pitchFamily="49" charset="0"/>
              </a:rPr>
            </a:br>
            <a:r>
              <a:rPr lang="en-US" altLang="en-US" sz="1000" dirty="0">
                <a:latin typeface="Courier New" panose="02070309020205020404" pitchFamily="49" charset="0"/>
                <a:cs typeface="Courier New" panose="02070309020205020404" pitchFamily="49" charset="0"/>
              </a:rPr>
              <a:t>type </a:t>
            </a:r>
            <a:r>
              <a:rPr lang="en-US" altLang="en-US" sz="1000" dirty="0" err="1">
                <a:latin typeface="Courier New" panose="02070309020205020404" pitchFamily="49" charset="0"/>
                <a:cs typeface="Courier New" panose="02070309020205020404" pitchFamily="49" charset="0"/>
              </a:rPr>
              <a:t>hw</a:t>
            </a:r>
            <a:br>
              <a:rPr lang="en-US" altLang="en-US" sz="1000" dirty="0">
                <a:latin typeface="Courier New" panose="02070309020205020404" pitchFamily="49" charset="0"/>
                <a:cs typeface="Courier New" panose="02070309020205020404" pitchFamily="49" charset="0"/>
              </a:rPr>
            </a:br>
            <a:r>
              <a:rPr lang="en-US" altLang="en-US" sz="1000" dirty="0">
                <a:latin typeface="Courier New" panose="02070309020205020404" pitchFamily="49" charset="0"/>
                <a:cs typeface="Courier New" panose="02070309020205020404" pitchFamily="49" charset="0"/>
              </a:rPr>
              <a:t>card 1</a:t>
            </a:r>
            <a:br>
              <a:rPr lang="en-US" altLang="en-US" sz="1000" dirty="0">
                <a:latin typeface="Courier New" panose="02070309020205020404" pitchFamily="49" charset="0"/>
                <a:cs typeface="Courier New" panose="02070309020205020404" pitchFamily="49" charset="0"/>
              </a:rPr>
            </a:br>
            <a:r>
              <a:rPr lang="en-US" altLang="en-US" sz="1000" dirty="0">
                <a:latin typeface="Courier New" panose="02070309020205020404" pitchFamily="49" charset="0"/>
                <a:cs typeface="Courier New" panose="02070309020205020404" pitchFamily="49" charset="0"/>
              </a:rPr>
              <a:t>}</a:t>
            </a:r>
          </a:p>
          <a:p>
            <a:pPr defTabSz="914400" eaLnBrk="0" fontAlgn="base" hangingPunct="0">
              <a:spcBef>
                <a:spcPct val="0"/>
              </a:spcBef>
              <a:spcAft>
                <a:spcPct val="0"/>
              </a:spcAft>
            </a:pPr>
            <a:r>
              <a:rPr lang="en-US" altLang="en-US" sz="1000" dirty="0" err="1">
                <a:latin typeface="Courier New" panose="02070309020205020404" pitchFamily="49" charset="0"/>
                <a:cs typeface="Courier New" panose="02070309020205020404" pitchFamily="49" charset="0"/>
              </a:rPr>
              <a:t>ctl</a:t>
            </a:r>
            <a:r>
              <a:rPr lang="en-US" altLang="en-US" sz="1000" dirty="0">
                <a:latin typeface="Courier New" panose="02070309020205020404" pitchFamily="49" charset="0"/>
                <a:cs typeface="Courier New" panose="02070309020205020404" pitchFamily="49" charset="0"/>
              </a:rPr>
              <a:t>.!default {</a:t>
            </a:r>
            <a:br>
              <a:rPr lang="en-US" altLang="en-US" sz="1000" dirty="0">
                <a:latin typeface="Courier New" panose="02070309020205020404" pitchFamily="49" charset="0"/>
                <a:cs typeface="Courier New" panose="02070309020205020404" pitchFamily="49" charset="0"/>
              </a:rPr>
            </a:br>
            <a:r>
              <a:rPr lang="en-US" altLang="en-US" sz="1000" dirty="0">
                <a:latin typeface="Courier New" panose="02070309020205020404" pitchFamily="49" charset="0"/>
                <a:cs typeface="Courier New" panose="02070309020205020404" pitchFamily="49" charset="0"/>
              </a:rPr>
              <a:t>type </a:t>
            </a:r>
            <a:r>
              <a:rPr lang="en-US" altLang="en-US" sz="1000" dirty="0" err="1">
                <a:latin typeface="Courier New" panose="02070309020205020404" pitchFamily="49" charset="0"/>
                <a:cs typeface="Courier New" panose="02070309020205020404" pitchFamily="49" charset="0"/>
              </a:rPr>
              <a:t>hw</a:t>
            </a:r>
            <a:br>
              <a:rPr lang="en-US" altLang="en-US" sz="1000" dirty="0">
                <a:latin typeface="Courier New" panose="02070309020205020404" pitchFamily="49" charset="0"/>
                <a:cs typeface="Courier New" panose="02070309020205020404" pitchFamily="49" charset="0"/>
              </a:rPr>
            </a:br>
            <a:r>
              <a:rPr lang="en-US" altLang="en-US" sz="1000" dirty="0">
                <a:latin typeface="Courier New" panose="02070309020205020404" pitchFamily="49" charset="0"/>
                <a:cs typeface="Courier New" panose="02070309020205020404" pitchFamily="49" charset="0"/>
              </a:rPr>
              <a:t>card 1</a:t>
            </a:r>
            <a:br>
              <a:rPr lang="en-US" altLang="en-US" sz="1000" dirty="0">
                <a:latin typeface="Courier New" panose="02070309020205020404" pitchFamily="49" charset="0"/>
                <a:cs typeface="Courier New" panose="02070309020205020404" pitchFamily="49" charset="0"/>
              </a:rPr>
            </a:br>
            <a:r>
              <a:rPr lang="en-US" altLang="en-US" sz="1000"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567EB2B8-5543-44B5-A9FA-D4095387FC48}"/>
              </a:ext>
            </a:extLst>
          </p:cNvPr>
          <p:cNvSpPr/>
          <p:nvPr/>
        </p:nvSpPr>
        <p:spPr>
          <a:xfrm>
            <a:off x="2227552" y="5391091"/>
            <a:ext cx="1460809" cy="1015663"/>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square">
            <a:spAutoFit/>
          </a:bodyPr>
          <a:lstStyle/>
          <a:p>
            <a:pPr defTabSz="914400" eaLnBrk="0" fontAlgn="base" hangingPunct="0">
              <a:spcBef>
                <a:spcPct val="0"/>
              </a:spcBef>
              <a:spcAft>
                <a:spcPct val="0"/>
              </a:spcAft>
            </a:pPr>
            <a:r>
              <a:rPr lang="en-US" altLang="en-US" sz="1000" dirty="0" err="1">
                <a:solidFill>
                  <a:prstClr val="black"/>
                </a:solidFill>
                <a:latin typeface="Courier New" panose="02070309020205020404" pitchFamily="49" charset="0"/>
                <a:cs typeface="Courier New" panose="02070309020205020404" pitchFamily="49" charset="0"/>
              </a:rPr>
              <a:t>pcm</a:t>
            </a:r>
            <a:r>
              <a:rPr lang="en-US" altLang="en-US" sz="1000" dirty="0">
                <a:solidFill>
                  <a:prstClr val="black"/>
                </a:solidFill>
                <a:latin typeface="Courier New" panose="02070309020205020404" pitchFamily="49" charset="0"/>
                <a:cs typeface="Courier New" panose="02070309020205020404" pitchFamily="49" charset="0"/>
              </a:rPr>
              <a:t>.!default {</a:t>
            </a:r>
            <a:br>
              <a:rPr lang="en-US" altLang="en-US" sz="1000" dirty="0">
                <a:solidFill>
                  <a:prstClr val="black"/>
                </a:solidFill>
                <a:latin typeface="Courier New" panose="02070309020205020404" pitchFamily="49" charset="0"/>
                <a:cs typeface="Courier New" panose="02070309020205020404" pitchFamily="49" charset="0"/>
              </a:rPr>
            </a:br>
            <a:r>
              <a:rPr lang="en-US" altLang="en-US" sz="1000" dirty="0">
                <a:solidFill>
                  <a:prstClr val="black"/>
                </a:solidFill>
                <a:latin typeface="Courier New" panose="02070309020205020404" pitchFamily="49" charset="0"/>
                <a:cs typeface="Courier New" panose="02070309020205020404" pitchFamily="49" charset="0"/>
              </a:rPr>
              <a:t>type plug</a:t>
            </a:r>
            <a:br>
              <a:rPr lang="en-US" altLang="en-US" sz="1000" dirty="0">
                <a:solidFill>
                  <a:prstClr val="black"/>
                </a:solidFill>
                <a:latin typeface="Courier New" panose="02070309020205020404" pitchFamily="49" charset="0"/>
                <a:cs typeface="Courier New" panose="02070309020205020404" pitchFamily="49" charset="0"/>
              </a:rPr>
            </a:br>
            <a:r>
              <a:rPr lang="en-US" altLang="en-US" sz="1000" dirty="0">
                <a:solidFill>
                  <a:prstClr val="black"/>
                </a:solidFill>
                <a:latin typeface="Courier New" panose="02070309020205020404" pitchFamily="49" charset="0"/>
                <a:cs typeface="Courier New" panose="02070309020205020404" pitchFamily="49" charset="0"/>
              </a:rPr>
              <a:t>slave {</a:t>
            </a:r>
            <a:br>
              <a:rPr lang="en-US" altLang="en-US" sz="1000" dirty="0">
                <a:solidFill>
                  <a:prstClr val="black"/>
                </a:solidFill>
                <a:latin typeface="Courier New" panose="02070309020205020404" pitchFamily="49" charset="0"/>
                <a:cs typeface="Courier New" panose="02070309020205020404" pitchFamily="49" charset="0"/>
              </a:rPr>
            </a:br>
            <a:r>
              <a:rPr lang="en-US" altLang="en-US" sz="1000" dirty="0" err="1">
                <a:solidFill>
                  <a:prstClr val="black"/>
                </a:solidFill>
                <a:latin typeface="Courier New" panose="02070309020205020404" pitchFamily="49" charset="0"/>
                <a:cs typeface="Courier New" panose="02070309020205020404" pitchFamily="49" charset="0"/>
              </a:rPr>
              <a:t>pcm</a:t>
            </a:r>
            <a:r>
              <a:rPr lang="en-US" altLang="en-US" sz="1000" dirty="0">
                <a:solidFill>
                  <a:prstClr val="black"/>
                </a:solidFill>
                <a:latin typeface="Courier New" panose="02070309020205020404" pitchFamily="49" charset="0"/>
                <a:cs typeface="Courier New" panose="02070309020205020404" pitchFamily="49" charset="0"/>
              </a:rPr>
              <a:t> "hw:1,0"</a:t>
            </a:r>
            <a:br>
              <a:rPr lang="en-US" altLang="en-US" sz="1000" dirty="0">
                <a:solidFill>
                  <a:prstClr val="black"/>
                </a:solidFill>
                <a:latin typeface="Courier New" panose="02070309020205020404" pitchFamily="49" charset="0"/>
                <a:cs typeface="Courier New" panose="02070309020205020404" pitchFamily="49" charset="0"/>
              </a:rPr>
            </a:br>
            <a:r>
              <a:rPr lang="en-US" altLang="en-US" sz="1000" dirty="0">
                <a:solidFill>
                  <a:prstClr val="black"/>
                </a:solidFill>
                <a:latin typeface="Courier New" panose="02070309020205020404" pitchFamily="49" charset="0"/>
                <a:cs typeface="Courier New" panose="02070309020205020404" pitchFamily="49" charset="0"/>
              </a:rPr>
              <a:t>}</a:t>
            </a:r>
            <a:br>
              <a:rPr lang="en-US" altLang="en-US" sz="1000" dirty="0">
                <a:solidFill>
                  <a:prstClr val="black"/>
                </a:solidFill>
                <a:latin typeface="Courier New" panose="02070309020205020404" pitchFamily="49" charset="0"/>
                <a:cs typeface="Courier New" panose="02070309020205020404" pitchFamily="49" charset="0"/>
              </a:rPr>
            </a:br>
            <a:r>
              <a:rPr lang="en-US" altLang="en-US" sz="1000" dirty="0">
                <a:solidFill>
                  <a:prstClr val="black"/>
                </a:solidFill>
                <a:latin typeface="Courier New" panose="02070309020205020404" pitchFamily="49" charset="0"/>
                <a:cs typeface="Courier New" panose="02070309020205020404" pitchFamily="49" charset="0"/>
              </a:rPr>
              <a:t>}</a:t>
            </a:r>
          </a:p>
        </p:txBody>
      </p:sp>
      <p:sp>
        <p:nvSpPr>
          <p:cNvPr id="4" name="Arrow: Right 3">
            <a:extLst>
              <a:ext uri="{FF2B5EF4-FFF2-40B4-BE49-F238E27FC236}">
                <a16:creationId xmlns:a16="http://schemas.microsoft.com/office/drawing/2014/main" id="{4EA9E414-EF88-4735-A10E-0E0B726A5646}"/>
              </a:ext>
            </a:extLst>
          </p:cNvPr>
          <p:cNvSpPr/>
          <p:nvPr/>
        </p:nvSpPr>
        <p:spPr>
          <a:xfrm>
            <a:off x="1643255" y="5506634"/>
            <a:ext cx="531234" cy="4283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hlinkClick r:id="rId5" action="ppaction://hlinksldjump"/>
            <a:extLst>
              <a:ext uri="{FF2B5EF4-FFF2-40B4-BE49-F238E27FC236}">
                <a16:creationId xmlns:a16="http://schemas.microsoft.com/office/drawing/2014/main" id="{0925EC2B-13B0-45AC-91BE-93D5991114A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6333" y="96386"/>
            <a:ext cx="702794" cy="747147"/>
          </a:xfrm>
          <a:prstGeom prst="ellipse">
            <a:avLst/>
          </a:prstGeom>
        </p:spPr>
      </p:pic>
      <p:sp>
        <p:nvSpPr>
          <p:cNvPr id="11" name="Plus Sign 10">
            <a:extLst>
              <a:ext uri="{FF2B5EF4-FFF2-40B4-BE49-F238E27FC236}">
                <a16:creationId xmlns:a16="http://schemas.microsoft.com/office/drawing/2014/main" id="{210BA647-D87F-4E0B-98FF-BC850DD6D41D}"/>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2435902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342002D-DD77-47EE-A2D7-DBC0A66E876F}"/>
              </a:ext>
            </a:extLst>
          </p:cNvPr>
          <p:cNvSpPr>
            <a:spLocks noChangeArrowheads="1"/>
          </p:cNvSpPr>
          <p:nvPr/>
        </p:nvSpPr>
        <p:spPr bwMode="auto">
          <a:xfrm>
            <a:off x="38761" y="1494201"/>
            <a:ext cx="6478939" cy="133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r>
              <a:rPr lang="en-US" sz="1600" dirty="0"/>
              <a:t>We suggested to deactivated the internal speaker to avoid interferences with LED. If you want to reverse this change (e.g. You don’t use LED) run:</a:t>
            </a:r>
          </a:p>
          <a:p>
            <a:pPr marL="742950" lvl="1" indent="-285750">
              <a:buFont typeface="Wingdings" panose="05000000000000000000" pitchFamily="2" charset="2"/>
              <a:buChar char="Ø"/>
            </a:pPr>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rm</a:t>
            </a:r>
            <a:r>
              <a:rPr lang="en-US" sz="1200" dirty="0">
                <a:latin typeface="Courier New" panose="02070309020205020404" pitchFamily="49" charset="0"/>
                <a:cs typeface="Courier New" panose="02070309020205020404" pitchFamily="49" charset="0"/>
              </a:rPr>
              <a:t> -f /</a:t>
            </a:r>
            <a:r>
              <a:rPr lang="en-US" sz="1200" dirty="0" err="1">
                <a:latin typeface="Courier New" panose="02070309020205020404" pitchFamily="49" charset="0"/>
                <a:cs typeface="Courier New" panose="02070309020205020404" pitchFamily="49" charset="0"/>
              </a:rPr>
              <a:t>etc</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modprobe.d</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tjbot</a:t>
            </a:r>
            <a:r>
              <a:rPr lang="en-US" sz="1200" dirty="0">
                <a:latin typeface="Courier New" panose="02070309020205020404" pitchFamily="49" charset="0"/>
                <a:cs typeface="Courier New" panose="02070309020205020404" pitchFamily="49" charset="0"/>
              </a:rPr>
              <a:t>-blacklist-</a:t>
            </a:r>
            <a:r>
              <a:rPr lang="en-US" sz="1200" dirty="0" err="1">
                <a:latin typeface="Courier New" panose="02070309020205020404" pitchFamily="49" charset="0"/>
                <a:cs typeface="Courier New" panose="02070309020205020404" pitchFamily="49" charset="0"/>
              </a:rPr>
              <a:t>snd.conf</a:t>
            </a:r>
            <a:endParaRPr lang="en-US" sz="1200" dirty="0">
              <a:latin typeface="Courier New" panose="02070309020205020404" pitchFamily="49" charset="0"/>
              <a:cs typeface="Courier New" panose="02070309020205020404" pitchFamily="49" charset="0"/>
            </a:endParaRPr>
          </a:p>
          <a:p>
            <a:r>
              <a:rPr lang="en-US" sz="1600" dirty="0"/>
              <a:t>Unplug the led, turn on the speaker</a:t>
            </a:r>
          </a:p>
          <a:p>
            <a:pPr marL="742950" lvl="1" indent="-285750">
              <a:buFont typeface="Wingdings" panose="05000000000000000000" pitchFamily="2" charset="2"/>
              <a:buChar char="Ø"/>
            </a:pPr>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reboot</a:t>
            </a:r>
          </a:p>
        </p:txBody>
      </p:sp>
      <p:sp>
        <p:nvSpPr>
          <p:cNvPr id="9" name="CustomShape 1">
            <a:extLst>
              <a:ext uri="{FF2B5EF4-FFF2-40B4-BE49-F238E27FC236}">
                <a16:creationId xmlns:a16="http://schemas.microsoft.com/office/drawing/2014/main" id="{B9C1B2D3-F3EC-4EC6-90D9-E26D833EBD6C}"/>
              </a:ext>
            </a:extLst>
          </p:cNvPr>
          <p:cNvSpPr/>
          <p:nvPr/>
        </p:nvSpPr>
        <p:spPr>
          <a:xfrm>
            <a:off x="10884" y="843533"/>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Troubleshooting – internal audio jack</a:t>
            </a:r>
            <a:endParaRPr lang="en-GB" sz="2800" spc="-1" dirty="0">
              <a:solidFill>
                <a:srgbClr val="000000"/>
              </a:solidFill>
              <a:uFill>
                <a:solidFill>
                  <a:srgbClr val="FFFFFF"/>
                </a:solidFill>
              </a:uFill>
              <a:latin typeface="IBM Plex Sans SemiBold"/>
              <a:ea typeface="Andale Mono"/>
              <a:cs typeface="IBM Plex Sans SemiBold"/>
            </a:endParaRPr>
          </a:p>
        </p:txBody>
      </p:sp>
      <p:pic>
        <p:nvPicPr>
          <p:cNvPr id="12" name="Picture 11">
            <a:extLst>
              <a:ext uri="{FF2B5EF4-FFF2-40B4-BE49-F238E27FC236}">
                <a16:creationId xmlns:a16="http://schemas.microsoft.com/office/drawing/2014/main" id="{BFAC519C-DC93-4764-934F-F3F9A667D7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86" y="3031146"/>
            <a:ext cx="4476514" cy="2518039"/>
          </a:xfrm>
          <a:prstGeom prst="rect">
            <a:avLst/>
          </a:prstGeom>
        </p:spPr>
      </p:pic>
      <p:sp>
        <p:nvSpPr>
          <p:cNvPr id="16" name="Rectangle 15">
            <a:extLst>
              <a:ext uri="{FF2B5EF4-FFF2-40B4-BE49-F238E27FC236}">
                <a16:creationId xmlns:a16="http://schemas.microsoft.com/office/drawing/2014/main" id="{8F1FEFEC-CF40-40E2-AE93-39E8FDF7EBB2}"/>
              </a:ext>
            </a:extLst>
          </p:cNvPr>
          <p:cNvSpPr/>
          <p:nvPr/>
        </p:nvSpPr>
        <p:spPr>
          <a:xfrm>
            <a:off x="10884" y="5256873"/>
            <a:ext cx="9244628" cy="1446550"/>
          </a:xfrm>
          <a:prstGeom prst="rect">
            <a:avLst/>
          </a:prstGeom>
        </p:spPr>
        <p:txBody>
          <a:bodyPr wrap="square">
            <a:spAutoFit/>
          </a:bodyPr>
          <a:lstStyle/>
          <a:p>
            <a:endParaRPr lang="it-IT" sz="1600" dirty="0"/>
          </a:p>
          <a:p>
            <a:r>
              <a:rPr lang="en-GB" sz="1600" dirty="0">
                <a:latin typeface="Calibri" panose="020F0502020204030204" pitchFamily="34" charset="0"/>
                <a:ea typeface="Calibri" panose="020F0502020204030204" pitchFamily="34" charset="0"/>
                <a:cs typeface="Times New Roman" panose="02020603050405020304" pitchFamily="18" charset="0"/>
              </a:rPr>
              <a:t>If you want to disable the audio kernel modules, disable sound kernel modules with the following command:</a:t>
            </a:r>
          </a:p>
          <a:p>
            <a:pPr marL="742950" lvl="1" indent="-285750">
              <a:buFont typeface="Wingdings" panose="05000000000000000000" pitchFamily="2" charset="2"/>
              <a:buChar char="Ø"/>
            </a:pPr>
            <a:r>
              <a:rPr lang="en-GB" sz="1200" dirty="0" err="1">
                <a:latin typeface="Courier New" panose="02070309020205020404" pitchFamily="49" charset="0"/>
                <a:cs typeface="Courier New" panose="02070309020205020404" pitchFamily="49" charset="0"/>
              </a:rPr>
              <a:t>sudo</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cp</a:t>
            </a:r>
            <a:r>
              <a:rPr lang="en-GB" sz="1200" dirty="0">
                <a:latin typeface="Courier New" panose="02070309020205020404" pitchFamily="49" charset="0"/>
                <a:cs typeface="Courier New" panose="02070309020205020404" pitchFamily="49" charset="0"/>
              </a:rPr>
              <a:t> ~/Desktop/</a:t>
            </a:r>
            <a:r>
              <a:rPr lang="en-GB" sz="1200" dirty="0" err="1">
                <a:latin typeface="Courier New" panose="02070309020205020404" pitchFamily="49" charset="0"/>
                <a:cs typeface="Courier New" panose="02070309020205020404" pitchFamily="49" charset="0"/>
              </a:rPr>
              <a:t>tjbot</a:t>
            </a:r>
            <a:r>
              <a:rPr lang="en-GB" sz="1200" dirty="0">
                <a:latin typeface="Courier New" panose="02070309020205020404" pitchFamily="49" charset="0"/>
                <a:cs typeface="Courier New" panose="02070309020205020404" pitchFamily="49" charset="0"/>
              </a:rPr>
              <a:t>/bootstrap/</a:t>
            </a:r>
            <a:r>
              <a:rPr lang="en-GB" sz="1200" dirty="0" err="1">
                <a:latin typeface="Courier New" panose="02070309020205020404" pitchFamily="49" charset="0"/>
                <a:cs typeface="Courier New" panose="02070309020205020404" pitchFamily="49" charset="0"/>
              </a:rPr>
              <a:t>tjbot</a:t>
            </a:r>
            <a:r>
              <a:rPr lang="en-GB" sz="1200" dirty="0">
                <a:latin typeface="Courier New" panose="02070309020205020404" pitchFamily="49" charset="0"/>
                <a:cs typeface="Courier New" panose="02070309020205020404" pitchFamily="49" charset="0"/>
              </a:rPr>
              <a:t>-blacklist-</a:t>
            </a:r>
            <a:r>
              <a:rPr lang="en-GB" sz="1200" dirty="0" err="1">
                <a:latin typeface="Courier New" panose="02070309020205020404" pitchFamily="49" charset="0"/>
                <a:cs typeface="Courier New" panose="02070309020205020404" pitchFamily="49" charset="0"/>
              </a:rPr>
              <a:t>snd.conf</a:t>
            </a:r>
            <a:r>
              <a:rPr lang="en-GB" sz="1200" dirty="0">
                <a:latin typeface="Courier New" panose="02070309020205020404" pitchFamily="49" charset="0"/>
                <a:cs typeface="Courier New" panose="02070309020205020404" pitchFamily="49" charset="0"/>
              </a:rPr>
              <a:t> /etc/</a:t>
            </a:r>
            <a:r>
              <a:rPr lang="en-GB" sz="1200" dirty="0" err="1">
                <a:latin typeface="Courier New" panose="02070309020205020404" pitchFamily="49" charset="0"/>
                <a:cs typeface="Courier New" panose="02070309020205020404" pitchFamily="49" charset="0"/>
              </a:rPr>
              <a:t>modprobe.d</a:t>
            </a:r>
            <a:r>
              <a:rPr lang="en-GB" sz="1200" dirty="0">
                <a:latin typeface="Courier New" panose="02070309020205020404" pitchFamily="49" charset="0"/>
                <a:cs typeface="Courier New" panose="02070309020205020404" pitchFamily="49" charset="0"/>
              </a:rPr>
              <a:t>/</a:t>
            </a:r>
          </a:p>
          <a:p>
            <a:pPr marL="742950" lvl="1" indent="-285750">
              <a:buFont typeface="Wingdings" panose="05000000000000000000" pitchFamily="2" charset="2"/>
              <a:buChar char="Ø"/>
            </a:pPr>
            <a:r>
              <a:rPr lang="en-US" sz="1200" dirty="0" err="1">
                <a:latin typeface="Courier New" panose="02070309020205020404" pitchFamily="49" charset="0"/>
                <a:cs typeface="Courier New" panose="02070309020205020404" pitchFamily="49" charset="0"/>
              </a:rPr>
              <a:t>sudo</a:t>
            </a:r>
            <a:r>
              <a:rPr lang="en-US" sz="1200" dirty="0">
                <a:latin typeface="Courier New" panose="02070309020205020404" pitchFamily="49" charset="0"/>
                <a:cs typeface="Courier New" panose="02070309020205020404" pitchFamily="49" charset="0"/>
              </a:rPr>
              <a:t> reboot</a:t>
            </a:r>
            <a:endParaRPr lang="en-GB" sz="1200" dirty="0">
              <a:latin typeface="Courier New" panose="02070309020205020404" pitchFamily="49" charset="0"/>
              <a:cs typeface="Courier New" panose="02070309020205020404" pitchFamily="49" charset="0"/>
            </a:endParaRPr>
          </a:p>
          <a:p>
            <a:r>
              <a:rPr lang="en-GB" sz="1600" dirty="0">
                <a:latin typeface="Calibri" panose="020F0502020204030204" pitchFamily="34" charset="0"/>
                <a:cs typeface="Times New Roman" panose="02020603050405020304" pitchFamily="18" charset="0"/>
              </a:rPr>
              <a:t>Note: This command assumes you have cloned the </a:t>
            </a:r>
            <a:r>
              <a:rPr lang="en-GB" sz="1600" dirty="0" err="1">
                <a:latin typeface="Calibri" panose="020F0502020204030204" pitchFamily="34" charset="0"/>
                <a:cs typeface="Times New Roman" panose="02020603050405020304" pitchFamily="18" charset="0"/>
              </a:rPr>
              <a:t>tjbot</a:t>
            </a:r>
            <a:r>
              <a:rPr lang="en-GB" sz="1600" dirty="0">
                <a:latin typeface="Calibri" panose="020F0502020204030204" pitchFamily="34" charset="0"/>
                <a:cs typeface="Times New Roman" panose="02020603050405020304" pitchFamily="18" charset="0"/>
              </a:rPr>
              <a:t> git repository to your Desktop. If you have cloned it to a different directory, be sure to update the path in the above command.</a:t>
            </a:r>
          </a:p>
        </p:txBody>
      </p:sp>
      <p:pic>
        <p:nvPicPr>
          <p:cNvPr id="17" name="Picture 16">
            <a:extLst>
              <a:ext uri="{FF2B5EF4-FFF2-40B4-BE49-F238E27FC236}">
                <a16:creationId xmlns:a16="http://schemas.microsoft.com/office/drawing/2014/main" id="{D8F94862-F422-4460-98E5-5864194F15CB}"/>
              </a:ext>
            </a:extLst>
          </p:cNvPr>
          <p:cNvPicPr>
            <a:picLocks noChangeAspect="1"/>
          </p:cNvPicPr>
          <p:nvPr/>
        </p:nvPicPr>
        <p:blipFill>
          <a:blip r:embed="rId4"/>
          <a:stretch>
            <a:fillRect/>
          </a:stretch>
        </p:blipFill>
        <p:spPr>
          <a:xfrm>
            <a:off x="6517700" y="1605751"/>
            <a:ext cx="2637184" cy="3823516"/>
          </a:xfrm>
          <a:prstGeom prst="rect">
            <a:avLst/>
          </a:prstGeom>
        </p:spPr>
      </p:pic>
      <p:sp>
        <p:nvSpPr>
          <p:cNvPr id="18" name="Arrow: Right 17">
            <a:extLst>
              <a:ext uri="{FF2B5EF4-FFF2-40B4-BE49-F238E27FC236}">
                <a16:creationId xmlns:a16="http://schemas.microsoft.com/office/drawing/2014/main" id="{A74B566A-F773-4055-93BA-131A4CE73459}"/>
              </a:ext>
            </a:extLst>
          </p:cNvPr>
          <p:cNvSpPr/>
          <p:nvPr/>
        </p:nvSpPr>
        <p:spPr>
          <a:xfrm>
            <a:off x="7014115" y="3267308"/>
            <a:ext cx="1103971" cy="30108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9" name="Picture 18">
            <a:hlinkClick r:id="rId5" action="ppaction://hlinksldjump"/>
            <a:extLst>
              <a:ext uri="{FF2B5EF4-FFF2-40B4-BE49-F238E27FC236}">
                <a16:creationId xmlns:a16="http://schemas.microsoft.com/office/drawing/2014/main" id="{89CE5C43-48CD-4405-8F36-802FCD43B29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6333" y="96386"/>
            <a:ext cx="702794" cy="747147"/>
          </a:xfrm>
          <a:prstGeom prst="ellipse">
            <a:avLst/>
          </a:prstGeom>
        </p:spPr>
      </p:pic>
      <p:sp>
        <p:nvSpPr>
          <p:cNvPr id="20" name="Plus Sign 19">
            <a:extLst>
              <a:ext uri="{FF2B5EF4-FFF2-40B4-BE49-F238E27FC236}">
                <a16:creationId xmlns:a16="http://schemas.microsoft.com/office/drawing/2014/main" id="{E0D01B0A-D871-4C28-86FE-0DC49E872483}"/>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2776708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342002D-DD77-47EE-A2D7-DBC0A66E876F}"/>
              </a:ext>
            </a:extLst>
          </p:cNvPr>
          <p:cNvSpPr>
            <a:spLocks noChangeArrowheads="1"/>
          </p:cNvSpPr>
          <p:nvPr/>
        </p:nvSpPr>
        <p:spPr bwMode="auto">
          <a:xfrm>
            <a:off x="38761" y="1494202"/>
            <a:ext cx="8558829" cy="57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r>
              <a:rPr lang="en-GB" sz="1600" dirty="0"/>
              <a:t>Q1- I got "error: the </a:t>
            </a:r>
            <a:r>
              <a:rPr lang="en-GB" sz="1600" dirty="0" err="1"/>
              <a:t>speech_to_text</a:t>
            </a:r>
            <a:r>
              <a:rPr lang="en-GB" sz="1600" dirty="0"/>
              <a:t> service returned an error. Error: Session timed out.“</a:t>
            </a:r>
          </a:p>
          <a:p>
            <a:r>
              <a:rPr lang="en-GB" sz="1600" dirty="0"/>
              <a:t>A1- set timeout under the listen configuration parameters </a:t>
            </a:r>
          </a:p>
        </p:txBody>
      </p:sp>
      <p:sp>
        <p:nvSpPr>
          <p:cNvPr id="9" name="CustomShape 1">
            <a:extLst>
              <a:ext uri="{FF2B5EF4-FFF2-40B4-BE49-F238E27FC236}">
                <a16:creationId xmlns:a16="http://schemas.microsoft.com/office/drawing/2014/main" id="{B9C1B2D3-F3EC-4EC6-90D9-E26D833EBD6C}"/>
              </a:ext>
            </a:extLst>
          </p:cNvPr>
          <p:cNvSpPr/>
          <p:nvPr/>
        </p:nvSpPr>
        <p:spPr>
          <a:xfrm>
            <a:off x="10884" y="843533"/>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en-GB" sz="3600" spc="-1" dirty="0">
                <a:solidFill>
                  <a:srgbClr val="000000"/>
                </a:solidFill>
                <a:uFill>
                  <a:solidFill>
                    <a:srgbClr val="FFFFFF"/>
                  </a:solidFill>
                </a:uFill>
                <a:latin typeface="IBM Plex Sans SemiBold"/>
                <a:ea typeface="Andale Mono"/>
                <a:cs typeface="IBM Plex Sans SemiBold"/>
              </a:rPr>
              <a:t>Troubleshooting – </a:t>
            </a:r>
            <a:r>
              <a:rPr lang="en-GB" sz="3600" spc="-1" dirty="0" err="1">
                <a:solidFill>
                  <a:srgbClr val="000000"/>
                </a:solidFill>
                <a:uFill>
                  <a:solidFill>
                    <a:srgbClr val="FFFFFF"/>
                  </a:solidFill>
                </a:uFill>
                <a:latin typeface="IBM Plex Sans SemiBold"/>
                <a:ea typeface="Andale Mono"/>
                <a:cs typeface="IBM Plex Sans SemiBold"/>
              </a:rPr>
              <a:t>misc</a:t>
            </a:r>
            <a:endParaRPr lang="en-GB" sz="2800" spc="-1" dirty="0">
              <a:solidFill>
                <a:srgbClr val="000000"/>
              </a:solidFill>
              <a:uFill>
                <a:solidFill>
                  <a:srgbClr val="FFFFFF"/>
                </a:solidFill>
              </a:uFill>
              <a:latin typeface="IBM Plex Sans SemiBold"/>
              <a:ea typeface="Andale Mono"/>
              <a:cs typeface="IBM Plex Sans SemiBold"/>
            </a:endParaRPr>
          </a:p>
        </p:txBody>
      </p:sp>
      <p:pic>
        <p:nvPicPr>
          <p:cNvPr id="19" name="Picture 18">
            <a:hlinkClick r:id="rId3" action="ppaction://hlinksldjump"/>
            <a:extLst>
              <a:ext uri="{FF2B5EF4-FFF2-40B4-BE49-F238E27FC236}">
                <a16:creationId xmlns:a16="http://schemas.microsoft.com/office/drawing/2014/main" id="{89CE5C43-48CD-4405-8F36-802FCD43B29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6333" y="96386"/>
            <a:ext cx="702794" cy="747147"/>
          </a:xfrm>
          <a:prstGeom prst="ellipse">
            <a:avLst/>
          </a:prstGeom>
        </p:spPr>
      </p:pic>
      <p:pic>
        <p:nvPicPr>
          <p:cNvPr id="2" name="Picture 1">
            <a:extLst>
              <a:ext uri="{FF2B5EF4-FFF2-40B4-BE49-F238E27FC236}">
                <a16:creationId xmlns:a16="http://schemas.microsoft.com/office/drawing/2014/main" id="{C3B96134-ED08-4514-A938-524CEBC8A9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6333" y="2069069"/>
            <a:ext cx="8079327" cy="964063"/>
          </a:xfrm>
          <a:prstGeom prst="rect">
            <a:avLst/>
          </a:prstGeom>
        </p:spPr>
      </p:pic>
      <p:sp>
        <p:nvSpPr>
          <p:cNvPr id="11" name="Plus Sign 10">
            <a:extLst>
              <a:ext uri="{FF2B5EF4-FFF2-40B4-BE49-F238E27FC236}">
                <a16:creationId xmlns:a16="http://schemas.microsoft.com/office/drawing/2014/main" id="{585B31B5-9FC8-4CA5-B693-75869AF5DC68}"/>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Tree>
    <p:extLst>
      <p:ext uri="{BB962C8B-B14F-4D97-AF65-F5344CB8AC3E}">
        <p14:creationId xmlns:p14="http://schemas.microsoft.com/office/powerpoint/2010/main" val="1594956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1EB8-E3D9-4F73-ABB6-4CE9A15C7494}"/>
              </a:ext>
            </a:extLst>
          </p:cNvPr>
          <p:cNvSpPr/>
          <p:nvPr/>
        </p:nvSpPr>
        <p:spPr>
          <a:xfrm>
            <a:off x="2051968" y="2658469"/>
            <a:ext cx="2397369" cy="503590"/>
          </a:xfrm>
          <a:prstGeom prst="rect">
            <a:avLst/>
          </a:prstGeom>
        </p:spPr>
        <p:txBody>
          <a:bodyPr wrap="square" lIns="36000" tIns="36000" rIns="36000" bIns="36000">
            <a:spAutoFit/>
          </a:bodyPr>
          <a:lstStyle/>
          <a:p>
            <a:r>
              <a:rPr lang="en-US" sz="1400" b="1" dirty="0"/>
              <a:t>TJBot Laura </a:t>
            </a:r>
          </a:p>
          <a:p>
            <a:r>
              <a:rPr lang="en-US" sz="1400" dirty="0"/>
              <a:t>By ADRIANA Pellegrini </a:t>
            </a:r>
            <a:r>
              <a:rPr lang="en-US" sz="1400" dirty="0" err="1"/>
              <a:t>Furnielis</a:t>
            </a:r>
            <a:endParaRPr lang="en-US" sz="1400" dirty="0"/>
          </a:p>
        </p:txBody>
      </p:sp>
      <p:pic>
        <p:nvPicPr>
          <p:cNvPr id="3" name="Picture 2">
            <a:extLst>
              <a:ext uri="{FF2B5EF4-FFF2-40B4-BE49-F238E27FC236}">
                <a16:creationId xmlns:a16="http://schemas.microsoft.com/office/drawing/2014/main" id="{07A20725-B1E0-4B31-8873-1FC6916B664B}"/>
              </a:ext>
            </a:extLst>
          </p:cNvPr>
          <p:cNvPicPr>
            <a:picLocks noChangeAspect="1"/>
          </p:cNvPicPr>
          <p:nvPr/>
        </p:nvPicPr>
        <p:blipFill>
          <a:blip r:embed="rId2"/>
          <a:stretch>
            <a:fillRect/>
          </a:stretch>
        </p:blipFill>
        <p:spPr>
          <a:xfrm>
            <a:off x="0" y="902318"/>
            <a:ext cx="2051968" cy="2409333"/>
          </a:xfrm>
          <a:prstGeom prst="rect">
            <a:avLst/>
          </a:prstGeom>
        </p:spPr>
      </p:pic>
      <p:pic>
        <p:nvPicPr>
          <p:cNvPr id="4" name="Picture 3">
            <a:extLst>
              <a:ext uri="{FF2B5EF4-FFF2-40B4-BE49-F238E27FC236}">
                <a16:creationId xmlns:a16="http://schemas.microsoft.com/office/drawing/2014/main" id="{CCD72F8F-1332-4741-9187-E46529CF4935}"/>
              </a:ext>
            </a:extLst>
          </p:cNvPr>
          <p:cNvPicPr>
            <a:picLocks noChangeAspect="1"/>
          </p:cNvPicPr>
          <p:nvPr/>
        </p:nvPicPr>
        <p:blipFill>
          <a:blip r:embed="rId3"/>
          <a:stretch>
            <a:fillRect/>
          </a:stretch>
        </p:blipFill>
        <p:spPr>
          <a:xfrm>
            <a:off x="6393421" y="902318"/>
            <a:ext cx="2750579" cy="2355285"/>
          </a:xfrm>
          <a:prstGeom prst="rect">
            <a:avLst/>
          </a:prstGeom>
        </p:spPr>
      </p:pic>
      <p:sp>
        <p:nvSpPr>
          <p:cNvPr id="5" name="Rectangle 4">
            <a:extLst>
              <a:ext uri="{FF2B5EF4-FFF2-40B4-BE49-F238E27FC236}">
                <a16:creationId xmlns:a16="http://schemas.microsoft.com/office/drawing/2014/main" id="{041F0609-912C-491A-AB3F-DD33EF79A339}"/>
              </a:ext>
            </a:extLst>
          </p:cNvPr>
          <p:cNvSpPr/>
          <p:nvPr/>
        </p:nvSpPr>
        <p:spPr>
          <a:xfrm>
            <a:off x="4103936" y="876817"/>
            <a:ext cx="2361665" cy="503590"/>
          </a:xfrm>
          <a:prstGeom prst="rect">
            <a:avLst/>
          </a:prstGeom>
        </p:spPr>
        <p:txBody>
          <a:bodyPr wrap="square" lIns="36000" tIns="36000" rIns="36000" bIns="36000">
            <a:spAutoFit/>
          </a:bodyPr>
          <a:lstStyle/>
          <a:p>
            <a:pPr algn="ctr"/>
            <a:r>
              <a:rPr lang="en-GB" sz="1400" b="1" dirty="0"/>
              <a:t>TJ turning to a parrot in Brazil</a:t>
            </a:r>
          </a:p>
          <a:p>
            <a:pPr algn="ctr"/>
            <a:r>
              <a:rPr lang="en-GB" sz="1400" dirty="0"/>
              <a:t>photo by Maryam </a:t>
            </a:r>
            <a:r>
              <a:rPr lang="en-GB" sz="1400" dirty="0" err="1"/>
              <a:t>Ashoori</a:t>
            </a:r>
            <a:endParaRPr lang="en-US" sz="1400" dirty="0"/>
          </a:p>
        </p:txBody>
      </p:sp>
      <p:sp>
        <p:nvSpPr>
          <p:cNvPr id="7" name="TextBox 6">
            <a:extLst>
              <a:ext uri="{FF2B5EF4-FFF2-40B4-BE49-F238E27FC236}">
                <a16:creationId xmlns:a16="http://schemas.microsoft.com/office/drawing/2014/main" id="{3EAFC851-79EB-47D2-8E7B-3B166422E958}"/>
              </a:ext>
            </a:extLst>
          </p:cNvPr>
          <p:cNvSpPr txBox="1"/>
          <p:nvPr/>
        </p:nvSpPr>
        <p:spPr>
          <a:xfrm>
            <a:off x="2159852" y="1379444"/>
            <a:ext cx="4341453" cy="1446550"/>
          </a:xfrm>
          <a:prstGeom prst="rect">
            <a:avLst/>
          </a:prstGeom>
          <a:noFill/>
        </p:spPr>
        <p:txBody>
          <a:bodyPr wrap="square" rtlCol="0">
            <a:spAutoFit/>
          </a:bodyPr>
          <a:lstStyle/>
          <a:p>
            <a:pPr algn="ctr"/>
            <a:r>
              <a:rPr lang="it-IT" sz="4400" b="1" dirty="0"/>
              <a:t>Ready, Steady… </a:t>
            </a:r>
            <a:r>
              <a:rPr lang="it-IT" sz="4400" b="1" dirty="0" err="1"/>
              <a:t>Enjoy</a:t>
            </a:r>
            <a:r>
              <a:rPr lang="it-IT" sz="4400" b="1" dirty="0"/>
              <a:t>!</a:t>
            </a:r>
            <a:endParaRPr lang="en-US" sz="4400" b="1" dirty="0"/>
          </a:p>
        </p:txBody>
      </p:sp>
      <p:pic>
        <p:nvPicPr>
          <p:cNvPr id="8" name="Picture 7">
            <a:hlinkClick r:id="rId4"/>
            <a:extLst>
              <a:ext uri="{FF2B5EF4-FFF2-40B4-BE49-F238E27FC236}">
                <a16:creationId xmlns:a16="http://schemas.microsoft.com/office/drawing/2014/main" id="{E20F6791-DFFC-43AB-BD54-9BEE1392B1DA}"/>
              </a:ext>
            </a:extLst>
          </p:cNvPr>
          <p:cNvPicPr>
            <a:picLocks noChangeAspect="1"/>
          </p:cNvPicPr>
          <p:nvPr/>
        </p:nvPicPr>
        <p:blipFill>
          <a:blip r:embed="rId5"/>
          <a:stretch>
            <a:fillRect/>
          </a:stretch>
        </p:blipFill>
        <p:spPr>
          <a:xfrm>
            <a:off x="21015" y="3224102"/>
            <a:ext cx="6294419" cy="3522114"/>
          </a:xfrm>
          <a:prstGeom prst="rect">
            <a:avLst/>
          </a:prstGeom>
        </p:spPr>
      </p:pic>
      <p:sp>
        <p:nvSpPr>
          <p:cNvPr id="10" name="Rectangle 9">
            <a:extLst>
              <a:ext uri="{FF2B5EF4-FFF2-40B4-BE49-F238E27FC236}">
                <a16:creationId xmlns:a16="http://schemas.microsoft.com/office/drawing/2014/main" id="{8E03E855-3C2E-4EC3-8676-126805498FED}"/>
              </a:ext>
            </a:extLst>
          </p:cNvPr>
          <p:cNvSpPr/>
          <p:nvPr/>
        </p:nvSpPr>
        <p:spPr>
          <a:xfrm>
            <a:off x="6336449" y="3283104"/>
            <a:ext cx="2397369" cy="646331"/>
          </a:xfrm>
          <a:prstGeom prst="rect">
            <a:avLst/>
          </a:prstGeom>
        </p:spPr>
        <p:txBody>
          <a:bodyPr wrap="square">
            <a:spAutoFit/>
          </a:bodyPr>
          <a:lstStyle/>
          <a:p>
            <a:r>
              <a:rPr lang="en-GB" b="1" dirty="0">
                <a:hlinkClick r:id="rId4"/>
              </a:rPr>
              <a:t>Helper Droids </a:t>
            </a:r>
            <a:endParaRPr lang="en-GB" b="1" dirty="0"/>
          </a:p>
          <a:p>
            <a:r>
              <a:rPr lang="en-GB" b="1" dirty="0"/>
              <a:t>Science and Star Wars</a:t>
            </a:r>
          </a:p>
        </p:txBody>
      </p:sp>
      <p:sp>
        <p:nvSpPr>
          <p:cNvPr id="11" name="TextBox 10">
            <a:extLst>
              <a:ext uri="{FF2B5EF4-FFF2-40B4-BE49-F238E27FC236}">
                <a16:creationId xmlns:a16="http://schemas.microsoft.com/office/drawing/2014/main" id="{E80A25BB-AFFD-413F-B949-6F7EEC967CA3}"/>
              </a:ext>
            </a:extLst>
          </p:cNvPr>
          <p:cNvSpPr txBox="1"/>
          <p:nvPr/>
        </p:nvSpPr>
        <p:spPr>
          <a:xfrm>
            <a:off x="6336449" y="3954936"/>
            <a:ext cx="2750579" cy="2739211"/>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GB" sz="1600" i="1" dirty="0"/>
              <a:t>All the credits belongs to TJBot team and fans around the world. I got everything I can from your activities.</a:t>
            </a:r>
            <a:endParaRPr lang="en-GB" sz="1600" dirty="0"/>
          </a:p>
          <a:p>
            <a:r>
              <a:rPr lang="en-GB" sz="1600" i="1" dirty="0"/>
              <a:t>Thanks to everyone that will update, integrate and fix up all the things I’ve understood or missed. </a:t>
            </a:r>
          </a:p>
          <a:p>
            <a:r>
              <a:rPr lang="en-GB" sz="1600" i="1" dirty="0"/>
              <a:t>Please share you updates, and let TJBot grown up! 	</a:t>
            </a:r>
            <a:r>
              <a:rPr lang="en-GB" sz="1200" i="1" dirty="0"/>
              <a:t>	</a:t>
            </a:r>
            <a:r>
              <a:rPr lang="en-GB" sz="1200" i="1" dirty="0" err="1">
                <a:hlinkClick r:id="rId6"/>
              </a:rPr>
              <a:t>Ferruccio</a:t>
            </a:r>
            <a:r>
              <a:rPr lang="en-GB" sz="1200" i="1" dirty="0">
                <a:hlinkClick r:id="rId6"/>
              </a:rPr>
              <a:t> Manclossi</a:t>
            </a:r>
            <a:r>
              <a:rPr lang="en-GB" sz="1200" i="1" dirty="0"/>
              <a:t>, March 2018</a:t>
            </a:r>
            <a:endParaRPr lang="en-GB" sz="1600" i="1" dirty="0"/>
          </a:p>
        </p:txBody>
      </p:sp>
    </p:spTree>
    <p:extLst>
      <p:ext uri="{BB962C8B-B14F-4D97-AF65-F5344CB8AC3E}">
        <p14:creationId xmlns:p14="http://schemas.microsoft.com/office/powerpoint/2010/main" val="953468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B45417-00E1-4B7B-BDDF-AE2697467540}"/>
              </a:ext>
            </a:extLst>
          </p:cNvPr>
          <p:cNvSpPr>
            <a:spLocks noGrp="1"/>
          </p:cNvSpPr>
          <p:nvPr>
            <p:ph type="sldNum" sz="quarter" idx="12"/>
          </p:nvPr>
        </p:nvSpPr>
        <p:spPr/>
        <p:txBody>
          <a:bodyPr/>
          <a:lstStyle/>
          <a:p>
            <a:fld id="{79859D68-9713-664A-A657-D40576D372AF}" type="slidenum">
              <a:rPr lang="en-US" smtClean="0"/>
              <a:t>5</a:t>
            </a:fld>
            <a:endParaRPr lang="en-US"/>
          </a:p>
        </p:txBody>
      </p:sp>
      <p:pic>
        <p:nvPicPr>
          <p:cNvPr id="5" name="Picture 4">
            <a:extLst>
              <a:ext uri="{FF2B5EF4-FFF2-40B4-BE49-F238E27FC236}">
                <a16:creationId xmlns:a16="http://schemas.microsoft.com/office/drawing/2014/main" id="{BB50EB56-EF07-4B5D-AF21-C250127538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012"/>
            <a:ext cx="9180000" cy="878644"/>
          </a:xfrm>
          <a:prstGeom prst="rect">
            <a:avLst/>
          </a:prstGeom>
        </p:spPr>
      </p:pic>
      <p:pic>
        <p:nvPicPr>
          <p:cNvPr id="6" name="Picture 5">
            <a:extLst>
              <a:ext uri="{FF2B5EF4-FFF2-40B4-BE49-F238E27FC236}">
                <a16:creationId xmlns:a16="http://schemas.microsoft.com/office/drawing/2014/main" id="{4D69A26C-75E1-45A0-BEC3-30A97BA4281B}"/>
              </a:ext>
            </a:extLst>
          </p:cNvPr>
          <p:cNvPicPr>
            <a:picLocks noChangeAspect="1"/>
          </p:cNvPicPr>
          <p:nvPr/>
        </p:nvPicPr>
        <p:blipFill>
          <a:blip r:embed="rId3"/>
          <a:stretch>
            <a:fillRect/>
          </a:stretch>
        </p:blipFill>
        <p:spPr>
          <a:xfrm>
            <a:off x="18000" y="1231606"/>
            <a:ext cx="9144000" cy="5307306"/>
          </a:xfrm>
          <a:prstGeom prst="rect">
            <a:avLst/>
          </a:prstGeom>
        </p:spPr>
      </p:pic>
      <p:sp>
        <p:nvSpPr>
          <p:cNvPr id="7" name="Equals 6">
            <a:extLst>
              <a:ext uri="{FF2B5EF4-FFF2-40B4-BE49-F238E27FC236}">
                <a16:creationId xmlns:a16="http://schemas.microsoft.com/office/drawing/2014/main" id="{C489AD55-C1B3-48A5-A3D8-9251DB1E9514}"/>
              </a:ext>
            </a:extLst>
          </p:cNvPr>
          <p:cNvSpPr/>
          <p:nvPr/>
        </p:nvSpPr>
        <p:spPr>
          <a:xfrm>
            <a:off x="8807920" y="895425"/>
            <a:ext cx="331006" cy="185589"/>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28945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B45417-00E1-4B7B-BDDF-AE2697467540}"/>
              </a:ext>
            </a:extLst>
          </p:cNvPr>
          <p:cNvSpPr>
            <a:spLocks noGrp="1"/>
          </p:cNvSpPr>
          <p:nvPr>
            <p:ph type="sldNum" sz="quarter" idx="12"/>
          </p:nvPr>
        </p:nvSpPr>
        <p:spPr/>
        <p:txBody>
          <a:bodyPr/>
          <a:lstStyle/>
          <a:p>
            <a:fld id="{79859D68-9713-664A-A657-D40576D372AF}" type="slidenum">
              <a:rPr lang="en-US" smtClean="0"/>
              <a:t>6</a:t>
            </a:fld>
            <a:endParaRPr lang="en-US"/>
          </a:p>
        </p:txBody>
      </p:sp>
      <p:pic>
        <p:nvPicPr>
          <p:cNvPr id="5" name="Picture 4">
            <a:extLst>
              <a:ext uri="{FF2B5EF4-FFF2-40B4-BE49-F238E27FC236}">
                <a16:creationId xmlns:a16="http://schemas.microsoft.com/office/drawing/2014/main" id="{BB50EB56-EF07-4B5D-AF21-C250127538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012"/>
            <a:ext cx="9180000" cy="878644"/>
          </a:xfrm>
          <a:prstGeom prst="rect">
            <a:avLst/>
          </a:prstGeom>
        </p:spPr>
      </p:pic>
      <p:pic>
        <p:nvPicPr>
          <p:cNvPr id="3" name="Picture 2">
            <a:extLst>
              <a:ext uri="{FF2B5EF4-FFF2-40B4-BE49-F238E27FC236}">
                <a16:creationId xmlns:a16="http://schemas.microsoft.com/office/drawing/2014/main" id="{236AE088-FE20-490B-B40C-396EFF4D92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420" b="1439"/>
          <a:stretch/>
        </p:blipFill>
        <p:spPr>
          <a:xfrm>
            <a:off x="0" y="1337188"/>
            <a:ext cx="9144000" cy="5306803"/>
          </a:xfrm>
          <a:prstGeom prst="rect">
            <a:avLst/>
          </a:prstGeom>
        </p:spPr>
      </p:pic>
      <p:sp>
        <p:nvSpPr>
          <p:cNvPr id="6" name="Equals 5">
            <a:extLst>
              <a:ext uri="{FF2B5EF4-FFF2-40B4-BE49-F238E27FC236}">
                <a16:creationId xmlns:a16="http://schemas.microsoft.com/office/drawing/2014/main" id="{F65C1355-56A6-4638-BD8A-62C20C15CF0B}"/>
              </a:ext>
            </a:extLst>
          </p:cNvPr>
          <p:cNvSpPr/>
          <p:nvPr/>
        </p:nvSpPr>
        <p:spPr>
          <a:xfrm>
            <a:off x="8807920" y="895425"/>
            <a:ext cx="331006" cy="185589"/>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363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50EB56-EF07-4B5D-AF21-C250127538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012"/>
            <a:ext cx="9180000" cy="878644"/>
          </a:xfrm>
          <a:prstGeom prst="rect">
            <a:avLst/>
          </a:prstGeom>
        </p:spPr>
      </p:pic>
      <p:pic>
        <p:nvPicPr>
          <p:cNvPr id="8" name="Picture 7">
            <a:extLst>
              <a:ext uri="{FF2B5EF4-FFF2-40B4-BE49-F238E27FC236}">
                <a16:creationId xmlns:a16="http://schemas.microsoft.com/office/drawing/2014/main" id="{4986D01D-E1FC-481F-86D6-71C944CA92ED}"/>
              </a:ext>
            </a:extLst>
          </p:cNvPr>
          <p:cNvPicPr>
            <a:picLocks noChangeAspect="1"/>
          </p:cNvPicPr>
          <p:nvPr/>
        </p:nvPicPr>
        <p:blipFill>
          <a:blip r:embed="rId3"/>
          <a:stretch>
            <a:fillRect/>
          </a:stretch>
        </p:blipFill>
        <p:spPr>
          <a:xfrm>
            <a:off x="0" y="1707076"/>
            <a:ext cx="9144000" cy="4309085"/>
          </a:xfrm>
          <a:prstGeom prst="rect">
            <a:avLst/>
          </a:prstGeom>
        </p:spPr>
      </p:pic>
      <p:sp>
        <p:nvSpPr>
          <p:cNvPr id="9" name="TextBox 8">
            <a:extLst>
              <a:ext uri="{FF2B5EF4-FFF2-40B4-BE49-F238E27FC236}">
                <a16:creationId xmlns:a16="http://schemas.microsoft.com/office/drawing/2014/main" id="{1DBA51C3-3D09-49C2-8C42-645B559C3553}"/>
              </a:ext>
            </a:extLst>
          </p:cNvPr>
          <p:cNvSpPr txBox="1"/>
          <p:nvPr/>
        </p:nvSpPr>
        <p:spPr>
          <a:xfrm>
            <a:off x="108155" y="869632"/>
            <a:ext cx="8967019" cy="707886"/>
          </a:xfrm>
          <a:prstGeom prst="rect">
            <a:avLst/>
          </a:prstGeom>
          <a:noFill/>
        </p:spPr>
        <p:txBody>
          <a:bodyPr wrap="square" rtlCol="0">
            <a:spAutoFit/>
          </a:bodyPr>
          <a:lstStyle/>
          <a:p>
            <a:r>
              <a:rPr lang="it-IT" sz="4000" b="1" dirty="0" err="1"/>
              <a:t>TJBot’s</a:t>
            </a:r>
            <a:r>
              <a:rPr lang="it-IT" sz="4000" b="1" dirty="0"/>
              <a:t> </a:t>
            </a:r>
            <a:r>
              <a:rPr lang="it-IT" sz="4000" b="1" dirty="0" err="1"/>
              <a:t>capabilities</a:t>
            </a:r>
            <a:endParaRPr lang="en-US" sz="4000" b="1" dirty="0"/>
          </a:p>
        </p:txBody>
      </p:sp>
      <p:sp>
        <p:nvSpPr>
          <p:cNvPr id="6" name="Equals 5">
            <a:extLst>
              <a:ext uri="{FF2B5EF4-FFF2-40B4-BE49-F238E27FC236}">
                <a16:creationId xmlns:a16="http://schemas.microsoft.com/office/drawing/2014/main" id="{1CE1FC96-06A9-4BC3-A86B-C4781FC887A9}"/>
              </a:ext>
            </a:extLst>
          </p:cNvPr>
          <p:cNvSpPr/>
          <p:nvPr/>
        </p:nvSpPr>
        <p:spPr>
          <a:xfrm>
            <a:off x="8807920" y="895425"/>
            <a:ext cx="331006" cy="185589"/>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1282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0" y="1286989"/>
            <a:ext cx="4572000" cy="1331021"/>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3600" spc="-1" dirty="0">
                <a:solidFill>
                  <a:srgbClr val="000000"/>
                </a:solidFill>
                <a:uFill>
                  <a:solidFill>
                    <a:srgbClr val="FFFFFF"/>
                  </a:solidFill>
                </a:uFill>
                <a:latin typeface="IBM Plex Sans SemiBold"/>
                <a:ea typeface="Andale Mono"/>
                <a:cs typeface="IBM Plex Sans SemiBold"/>
              </a:rPr>
              <a:t>Assemble IBM TJBot from </a:t>
            </a:r>
            <a:r>
              <a:rPr lang="en-US" sz="3600" spc="-1" dirty="0">
                <a:solidFill>
                  <a:srgbClr val="000000"/>
                </a:solidFill>
                <a:uFill>
                  <a:solidFill>
                    <a:srgbClr val="FFFFFF"/>
                  </a:solidFill>
                </a:uFill>
                <a:latin typeface="IBM Plex Sans SemiBold"/>
                <a:ea typeface="Andale Mono"/>
                <a:cs typeface="IBM Plex Sans SemiBold"/>
                <a:hlinkClick r:id="rId3"/>
              </a:rPr>
              <a:t>laser-cut cardboard</a:t>
            </a:r>
            <a:r>
              <a:rPr lang="en-US" sz="3600" spc="-1" dirty="0">
                <a:solidFill>
                  <a:srgbClr val="000000"/>
                </a:solidFill>
                <a:uFill>
                  <a:solidFill>
                    <a:srgbClr val="FFFFFF"/>
                  </a:solidFill>
                </a:uFill>
                <a:latin typeface="IBM Plex Sans SemiBold"/>
                <a:ea typeface="Andale Mono"/>
                <a:cs typeface="IBM Plex Sans SemiBold"/>
              </a:rPr>
              <a:t>…</a:t>
            </a:r>
            <a:endParaRPr lang="en-US" sz="1050" spc="-1" dirty="0">
              <a:solidFill>
                <a:srgbClr val="000000"/>
              </a:solidFill>
              <a:uFill>
                <a:solidFill>
                  <a:srgbClr val="FFFFFF"/>
                </a:solidFill>
              </a:uFill>
              <a:latin typeface="IBM Plex Sans SemiBold"/>
              <a:cs typeface="IBM Plex Sans SemiBold"/>
            </a:endParaRPr>
          </a:p>
        </p:txBody>
      </p:sp>
      <p:pic>
        <p:nvPicPr>
          <p:cNvPr id="2" name="Picture 1">
            <a:hlinkClick r:id="rId4"/>
            <a:extLst>
              <a:ext uri="{FF2B5EF4-FFF2-40B4-BE49-F238E27FC236}">
                <a16:creationId xmlns:a16="http://schemas.microsoft.com/office/drawing/2014/main" id="{1AC75C97-60F2-45A4-A3BA-CA898FDFF7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1497" y="952591"/>
            <a:ext cx="3781389" cy="1992088"/>
          </a:xfrm>
          <a:prstGeom prst="rect">
            <a:avLst/>
          </a:prstGeom>
        </p:spPr>
      </p:pic>
      <p:sp>
        <p:nvSpPr>
          <p:cNvPr id="8" name="CustomShape 1">
            <a:extLst>
              <a:ext uri="{FF2B5EF4-FFF2-40B4-BE49-F238E27FC236}">
                <a16:creationId xmlns:a16="http://schemas.microsoft.com/office/drawing/2014/main" id="{F126FC9F-9133-417B-A7B3-D17F9F2AAAC8}"/>
              </a:ext>
            </a:extLst>
          </p:cNvPr>
          <p:cNvSpPr/>
          <p:nvPr/>
        </p:nvSpPr>
        <p:spPr>
          <a:xfrm>
            <a:off x="1290215" y="4679454"/>
            <a:ext cx="3322318" cy="1917981"/>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r">
              <a:lnSpc>
                <a:spcPct val="100000"/>
              </a:lnSpc>
            </a:pPr>
            <a:r>
              <a:rPr lang="en-US" sz="3600" spc="-1" dirty="0">
                <a:solidFill>
                  <a:srgbClr val="000000"/>
                </a:solidFill>
                <a:uFill>
                  <a:solidFill>
                    <a:srgbClr val="FFFFFF"/>
                  </a:solidFill>
                </a:uFill>
                <a:latin typeface="IBM Plex Sans SemiBold"/>
                <a:ea typeface="Andale Mono"/>
                <a:cs typeface="IBM Plex Sans SemiBold"/>
              </a:rPr>
              <a:t>or follow your inspiration!</a:t>
            </a:r>
            <a:endParaRPr lang="en-US" sz="1050" spc="-1" dirty="0">
              <a:solidFill>
                <a:srgbClr val="000000"/>
              </a:solidFill>
              <a:uFill>
                <a:solidFill>
                  <a:srgbClr val="FFFFFF"/>
                </a:solidFill>
              </a:uFill>
              <a:latin typeface="IBM Plex Sans SemiBold"/>
              <a:cs typeface="IBM Plex Sans SemiBold"/>
            </a:endParaRPr>
          </a:p>
        </p:txBody>
      </p:sp>
      <p:sp>
        <p:nvSpPr>
          <p:cNvPr id="9" name="CustomShape 1">
            <a:extLst>
              <a:ext uri="{FF2B5EF4-FFF2-40B4-BE49-F238E27FC236}">
                <a16:creationId xmlns:a16="http://schemas.microsoft.com/office/drawing/2014/main" id="{58B9F96E-BFA0-4F9D-9A8F-550F4DC24273}"/>
              </a:ext>
            </a:extLst>
          </p:cNvPr>
          <p:cNvSpPr/>
          <p:nvPr/>
        </p:nvSpPr>
        <p:spPr>
          <a:xfrm>
            <a:off x="2635087" y="3192779"/>
            <a:ext cx="3873825" cy="708118"/>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nSpc>
                <a:spcPct val="100000"/>
              </a:lnSpc>
            </a:pPr>
            <a:r>
              <a:rPr lang="it-IT" sz="3600" spc="-1" dirty="0">
                <a:solidFill>
                  <a:srgbClr val="000000"/>
                </a:solidFill>
                <a:uFill>
                  <a:solidFill>
                    <a:srgbClr val="FFFFFF"/>
                  </a:solidFill>
                </a:uFill>
                <a:latin typeface="IBM Plex Sans SemiBold"/>
                <a:ea typeface="Andale Mono"/>
                <a:cs typeface="IBM Plex Sans SemiBold"/>
              </a:rPr>
              <a:t>or </a:t>
            </a:r>
            <a:r>
              <a:rPr lang="it-IT" sz="3600" spc="-1" dirty="0">
                <a:solidFill>
                  <a:srgbClr val="000000"/>
                </a:solidFill>
                <a:uFill>
                  <a:solidFill>
                    <a:srgbClr val="FFFFFF"/>
                  </a:solidFill>
                </a:uFill>
                <a:latin typeface="IBM Plex Sans SemiBold"/>
                <a:ea typeface="Andale Mono"/>
                <a:cs typeface="IBM Plex Sans SemiBold"/>
                <a:hlinkClick r:id="rId6"/>
              </a:rPr>
              <a:t>3D-print</a:t>
            </a:r>
            <a:r>
              <a:rPr lang="it-IT" sz="3600" spc="-1" dirty="0">
                <a:solidFill>
                  <a:srgbClr val="000000"/>
                </a:solidFill>
                <a:uFill>
                  <a:solidFill>
                    <a:srgbClr val="FFFFFF"/>
                  </a:solidFill>
                </a:uFill>
                <a:latin typeface="IBM Plex Sans SemiBold"/>
                <a:ea typeface="Andale Mono"/>
                <a:cs typeface="IBM Plex Sans SemiBold"/>
              </a:rPr>
              <a:t> </a:t>
            </a:r>
            <a:r>
              <a:rPr lang="it-IT" sz="3600" spc="-1" dirty="0" err="1">
                <a:solidFill>
                  <a:srgbClr val="000000"/>
                </a:solidFill>
                <a:uFill>
                  <a:solidFill>
                    <a:srgbClr val="FFFFFF"/>
                  </a:solidFill>
                </a:uFill>
                <a:latin typeface="IBM Plex Sans SemiBold"/>
                <a:ea typeface="Andale Mono"/>
                <a:cs typeface="IBM Plex Sans SemiBold"/>
              </a:rPr>
              <a:t>it</a:t>
            </a:r>
            <a:r>
              <a:rPr lang="it-IT" sz="3600" spc="-1" dirty="0">
                <a:solidFill>
                  <a:srgbClr val="000000"/>
                </a:solidFill>
                <a:uFill>
                  <a:solidFill>
                    <a:srgbClr val="FFFFFF"/>
                  </a:solidFill>
                </a:uFill>
                <a:latin typeface="IBM Plex Sans SemiBold"/>
                <a:ea typeface="Andale Mono"/>
                <a:cs typeface="IBM Plex Sans SemiBold"/>
              </a:rPr>
              <a:t>…</a:t>
            </a:r>
            <a:endParaRPr lang="en-US" sz="1050" spc="-1" dirty="0">
              <a:solidFill>
                <a:srgbClr val="000000"/>
              </a:solidFill>
              <a:uFill>
                <a:solidFill>
                  <a:srgbClr val="FFFFFF"/>
                </a:solidFill>
              </a:uFill>
              <a:latin typeface="IBM Plex Sans SemiBold"/>
              <a:cs typeface="IBM Plex Sans SemiBold"/>
            </a:endParaRPr>
          </a:p>
        </p:txBody>
      </p:sp>
      <p:pic>
        <p:nvPicPr>
          <p:cNvPr id="5" name="Picture 4">
            <a:hlinkClick r:id="rId7"/>
            <a:extLst>
              <a:ext uri="{FF2B5EF4-FFF2-40B4-BE49-F238E27FC236}">
                <a16:creationId xmlns:a16="http://schemas.microsoft.com/office/drawing/2014/main" id="{FD7C4587-7704-4DCC-8A17-8AB17726C3A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5293" y="2810816"/>
            <a:ext cx="2499794" cy="2618563"/>
          </a:xfrm>
          <a:prstGeom prst="rect">
            <a:avLst/>
          </a:prstGeom>
        </p:spPr>
      </p:pic>
      <p:pic>
        <p:nvPicPr>
          <p:cNvPr id="10" name="Picture 9">
            <a:extLst>
              <a:ext uri="{FF2B5EF4-FFF2-40B4-BE49-F238E27FC236}">
                <a16:creationId xmlns:a16="http://schemas.microsoft.com/office/drawing/2014/main" id="{399EF9F3-CF81-42B1-9153-8C5C1A96B49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26086" y="3145431"/>
            <a:ext cx="1576939" cy="3364918"/>
          </a:xfrm>
          <a:prstGeom prst="rect">
            <a:avLst/>
          </a:prstGeom>
        </p:spPr>
      </p:pic>
      <p:pic>
        <p:nvPicPr>
          <p:cNvPr id="11" name="Picture 10">
            <a:extLst>
              <a:ext uri="{FF2B5EF4-FFF2-40B4-BE49-F238E27FC236}">
                <a16:creationId xmlns:a16="http://schemas.microsoft.com/office/drawing/2014/main" id="{1237A4E9-92F0-47CB-88F2-8E53841A7336}"/>
              </a:ext>
            </a:extLst>
          </p:cNvPr>
          <p:cNvPicPr>
            <a:picLocks noChangeAspect="1"/>
          </p:cNvPicPr>
          <p:nvPr/>
        </p:nvPicPr>
        <p:blipFill>
          <a:blip r:embed="rId10"/>
          <a:stretch>
            <a:fillRect/>
          </a:stretch>
        </p:blipFill>
        <p:spPr>
          <a:xfrm>
            <a:off x="4910530" y="4101649"/>
            <a:ext cx="2050626" cy="2426575"/>
          </a:xfrm>
          <a:prstGeom prst="rect">
            <a:avLst/>
          </a:prstGeom>
        </p:spPr>
      </p:pic>
      <p:sp>
        <p:nvSpPr>
          <p:cNvPr id="12" name="Not Equal 11">
            <a:extLst>
              <a:ext uri="{FF2B5EF4-FFF2-40B4-BE49-F238E27FC236}">
                <a16:creationId xmlns:a16="http://schemas.microsoft.com/office/drawing/2014/main" id="{1975C681-8F6E-448C-BE7B-11F7E27117EE}"/>
              </a:ext>
            </a:extLst>
          </p:cNvPr>
          <p:cNvSpPr/>
          <p:nvPr/>
        </p:nvSpPr>
        <p:spPr>
          <a:xfrm>
            <a:off x="8814866" y="898966"/>
            <a:ext cx="331006" cy="223575"/>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60048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84428-088D-4B92-8575-48A821DF75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1598" y="1676400"/>
            <a:ext cx="4299859" cy="4508222"/>
          </a:xfrm>
          <a:prstGeom prst="rect">
            <a:avLst/>
          </a:prstGeom>
        </p:spPr>
      </p:pic>
      <p:sp>
        <p:nvSpPr>
          <p:cNvPr id="2" name="CustomShape 1">
            <a:extLst>
              <a:ext uri="{FF2B5EF4-FFF2-40B4-BE49-F238E27FC236}">
                <a16:creationId xmlns:a16="http://schemas.microsoft.com/office/drawing/2014/main" id="{D3BA4712-4E72-46A3-AF5F-04FCA90B8339}"/>
              </a:ext>
            </a:extLst>
          </p:cNvPr>
          <p:cNvSpPr/>
          <p:nvPr/>
        </p:nvSpPr>
        <p:spPr>
          <a:xfrm>
            <a:off x="10884" y="907225"/>
            <a:ext cx="9144000" cy="6506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lgn="ctr">
              <a:lnSpc>
                <a:spcPct val="100000"/>
              </a:lnSpc>
            </a:pPr>
            <a:r>
              <a:rPr lang="en-US" sz="3600" spc="-1" dirty="0">
                <a:solidFill>
                  <a:srgbClr val="000000"/>
                </a:solidFill>
                <a:uFill>
                  <a:solidFill>
                    <a:srgbClr val="FFFFFF"/>
                  </a:solidFill>
                </a:uFill>
                <a:latin typeface="IBM Plex Sans SemiBold"/>
                <a:ea typeface="Andale Mono"/>
                <a:cs typeface="IBM Plex Sans SemiBold"/>
              </a:rPr>
              <a:t>Connecting TJBot components</a:t>
            </a:r>
            <a:endParaRPr lang="en-US" sz="1050" spc="-1" dirty="0">
              <a:solidFill>
                <a:srgbClr val="000000"/>
              </a:solidFill>
              <a:uFill>
                <a:solidFill>
                  <a:srgbClr val="FFFFFF"/>
                </a:solidFill>
              </a:uFill>
              <a:latin typeface="IBM Plex Sans SemiBold"/>
              <a:cs typeface="IBM Plex Sans SemiBold"/>
            </a:endParaRPr>
          </a:p>
        </p:txBody>
      </p:sp>
      <p:sp>
        <p:nvSpPr>
          <p:cNvPr id="4" name="Oval 3">
            <a:extLst>
              <a:ext uri="{FF2B5EF4-FFF2-40B4-BE49-F238E27FC236}">
                <a16:creationId xmlns:a16="http://schemas.microsoft.com/office/drawing/2014/main" id="{90D0464D-78BB-4CB2-85CB-AADEF11602B8}"/>
              </a:ext>
            </a:extLst>
          </p:cNvPr>
          <p:cNvSpPr/>
          <p:nvPr/>
        </p:nvSpPr>
        <p:spPr>
          <a:xfrm>
            <a:off x="1730829" y="1676400"/>
            <a:ext cx="2090057" cy="77288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allout: Line with Border and Accent Bar 4">
            <a:extLst>
              <a:ext uri="{FF2B5EF4-FFF2-40B4-BE49-F238E27FC236}">
                <a16:creationId xmlns:a16="http://schemas.microsoft.com/office/drawing/2014/main" id="{91CE5DFD-020A-4E32-8738-2096CEAE79A2}"/>
              </a:ext>
            </a:extLst>
          </p:cNvPr>
          <p:cNvSpPr/>
          <p:nvPr/>
        </p:nvSpPr>
        <p:spPr>
          <a:xfrm>
            <a:off x="3686783" y="6194144"/>
            <a:ext cx="5340487" cy="255046"/>
          </a:xfrm>
          <a:prstGeom prst="accentBorderCallout1">
            <a:avLst>
              <a:gd name="adj1" fmla="val 16616"/>
              <a:gd name="adj2" fmla="val -681"/>
              <a:gd name="adj3" fmla="val -68936"/>
              <a:gd name="adj4" fmla="val 1500"/>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0000"/>
                </a:solidFill>
              </a:rPr>
              <a:t>Avoid built-in Audio. You get better results with an USB Audio Adapter</a:t>
            </a:r>
          </a:p>
        </p:txBody>
      </p:sp>
      <p:sp>
        <p:nvSpPr>
          <p:cNvPr id="7" name="Callout: Line with Border and Accent Bar 6">
            <a:extLst>
              <a:ext uri="{FF2B5EF4-FFF2-40B4-BE49-F238E27FC236}">
                <a16:creationId xmlns:a16="http://schemas.microsoft.com/office/drawing/2014/main" id="{7A5510F9-9382-43D0-9740-515811BA1707}"/>
              </a:ext>
            </a:extLst>
          </p:cNvPr>
          <p:cNvSpPr/>
          <p:nvPr/>
        </p:nvSpPr>
        <p:spPr>
          <a:xfrm>
            <a:off x="85652" y="4742388"/>
            <a:ext cx="1310344" cy="632591"/>
          </a:xfrm>
          <a:prstGeom prst="accentBorderCallout1">
            <a:avLst>
              <a:gd name="adj1" fmla="val 32842"/>
              <a:gd name="adj2" fmla="val 102107"/>
              <a:gd name="adj3" fmla="val 28638"/>
              <a:gd name="adj4" fmla="val 124801"/>
            </a:avLst>
          </a:prstGeom>
          <a:no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432FF"/>
                </a:solidFill>
              </a:rPr>
              <a:t>Put NOOBS 2.1 16GB SD Card in the back</a:t>
            </a:r>
          </a:p>
        </p:txBody>
      </p:sp>
      <p:sp>
        <p:nvSpPr>
          <p:cNvPr id="9" name="Callout: Line with Border and Accent Bar 8">
            <a:extLst>
              <a:ext uri="{FF2B5EF4-FFF2-40B4-BE49-F238E27FC236}">
                <a16:creationId xmlns:a16="http://schemas.microsoft.com/office/drawing/2014/main" id="{B39C0CD0-EEF3-46AB-AC8C-60075DED29F7}"/>
              </a:ext>
            </a:extLst>
          </p:cNvPr>
          <p:cNvSpPr/>
          <p:nvPr/>
        </p:nvSpPr>
        <p:spPr>
          <a:xfrm>
            <a:off x="5826868" y="3739503"/>
            <a:ext cx="2636196" cy="523220"/>
          </a:xfrm>
          <a:prstGeom prst="accentBorderCallout1">
            <a:avLst>
              <a:gd name="adj1" fmla="val 26917"/>
              <a:gd name="adj2" fmla="val -2203"/>
              <a:gd name="adj3" fmla="val 58256"/>
              <a:gd name="adj4" fmla="val -13360"/>
            </a:avLst>
          </a:prstGeom>
          <a:no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it-IT" sz="1400" dirty="0">
                <a:solidFill>
                  <a:srgbClr val="0432FF"/>
                </a:solidFill>
              </a:rPr>
              <a:t>USB </a:t>
            </a:r>
            <a:r>
              <a:rPr lang="en-US" sz="1400" dirty="0">
                <a:solidFill>
                  <a:srgbClr val="0432FF"/>
                </a:solidFill>
              </a:rPr>
              <a:t>Microphone. Use a wireless headset for better results </a:t>
            </a:r>
          </a:p>
        </p:txBody>
      </p:sp>
      <p:sp>
        <p:nvSpPr>
          <p:cNvPr id="10" name="Callout: Line with Border and Accent Bar 9">
            <a:extLst>
              <a:ext uri="{FF2B5EF4-FFF2-40B4-BE49-F238E27FC236}">
                <a16:creationId xmlns:a16="http://schemas.microsoft.com/office/drawing/2014/main" id="{498B52D3-2B32-47A8-9D22-6197A5D09920}"/>
              </a:ext>
            </a:extLst>
          </p:cNvPr>
          <p:cNvSpPr/>
          <p:nvPr/>
        </p:nvSpPr>
        <p:spPr>
          <a:xfrm>
            <a:off x="410933" y="6313788"/>
            <a:ext cx="2639791" cy="512396"/>
          </a:xfrm>
          <a:prstGeom prst="accentBorderCallout1">
            <a:avLst>
              <a:gd name="adj1" fmla="val 3176"/>
              <a:gd name="adj2" fmla="val 101396"/>
              <a:gd name="adj3" fmla="val -46608"/>
              <a:gd name="adj4" fmla="val 97546"/>
            </a:avLst>
          </a:prstGeom>
          <a:no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432FF"/>
                </a:solidFill>
              </a:rPr>
              <a:t>HDMI (use HDMI to VGA adapter for projector or old screens)</a:t>
            </a:r>
          </a:p>
        </p:txBody>
      </p:sp>
      <p:sp>
        <p:nvSpPr>
          <p:cNvPr id="11" name="Callout: Line with Border and Accent Bar 10">
            <a:extLst>
              <a:ext uri="{FF2B5EF4-FFF2-40B4-BE49-F238E27FC236}">
                <a16:creationId xmlns:a16="http://schemas.microsoft.com/office/drawing/2014/main" id="{2C176C13-B0DC-4B04-AC0F-AE9877DA0A64}"/>
              </a:ext>
            </a:extLst>
          </p:cNvPr>
          <p:cNvSpPr/>
          <p:nvPr/>
        </p:nvSpPr>
        <p:spPr>
          <a:xfrm>
            <a:off x="116730" y="5480852"/>
            <a:ext cx="1549146" cy="762941"/>
          </a:xfrm>
          <a:prstGeom prst="accentBorderCallout1">
            <a:avLst>
              <a:gd name="adj1" fmla="val 96680"/>
              <a:gd name="adj2" fmla="val 102221"/>
              <a:gd name="adj3" fmla="val 73848"/>
              <a:gd name="adj4" fmla="val 131884"/>
            </a:avLst>
          </a:prstGeom>
          <a:no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a:solidFill>
                  <a:srgbClr val="0432FF"/>
                </a:solidFill>
              </a:rPr>
              <a:t>USB 2.0 micro </a:t>
            </a:r>
            <a:r>
              <a:rPr lang="it-IT" sz="1400" dirty="0" err="1">
                <a:solidFill>
                  <a:srgbClr val="0432FF"/>
                </a:solidFill>
              </a:rPr>
              <a:t>adapter</a:t>
            </a:r>
            <a:r>
              <a:rPr lang="it-IT" sz="1400" dirty="0">
                <a:solidFill>
                  <a:srgbClr val="0432FF"/>
                </a:solidFill>
              </a:rPr>
              <a:t> for power supply(2A+)</a:t>
            </a:r>
            <a:endParaRPr lang="en-US" sz="1400" dirty="0">
              <a:solidFill>
                <a:srgbClr val="0432FF"/>
              </a:solidFill>
            </a:endParaRPr>
          </a:p>
        </p:txBody>
      </p:sp>
      <p:sp>
        <p:nvSpPr>
          <p:cNvPr id="12" name="Callout: Line with Border and Accent Bar 11">
            <a:extLst>
              <a:ext uri="{FF2B5EF4-FFF2-40B4-BE49-F238E27FC236}">
                <a16:creationId xmlns:a16="http://schemas.microsoft.com/office/drawing/2014/main" id="{B0428C27-70AA-49DE-953E-746AAC01B105}"/>
              </a:ext>
            </a:extLst>
          </p:cNvPr>
          <p:cNvSpPr/>
          <p:nvPr/>
        </p:nvSpPr>
        <p:spPr>
          <a:xfrm>
            <a:off x="5551714" y="5406445"/>
            <a:ext cx="3200400" cy="650667"/>
          </a:xfrm>
          <a:prstGeom prst="accentBorderCallout1">
            <a:avLst>
              <a:gd name="adj1" fmla="val 25244"/>
              <a:gd name="adj2" fmla="val -2201"/>
              <a:gd name="adj3" fmla="val 10458"/>
              <a:gd name="adj4" fmla="val -10119"/>
            </a:avLst>
          </a:prstGeom>
          <a:no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432FF"/>
                </a:solidFill>
              </a:rPr>
              <a:t>Ethernet port (Raspberry 3B has </a:t>
            </a:r>
            <a:r>
              <a:rPr lang="en-US" sz="1400" dirty="0" err="1">
                <a:solidFill>
                  <a:srgbClr val="0432FF"/>
                </a:solidFill>
              </a:rPr>
              <a:t>WiFi</a:t>
            </a:r>
            <a:r>
              <a:rPr lang="en-US" sz="1400" dirty="0">
                <a:solidFill>
                  <a:srgbClr val="0432FF"/>
                </a:solidFill>
              </a:rPr>
              <a:t> and Bluetooth, too. It can also connect to internet using tethering over USB)</a:t>
            </a:r>
          </a:p>
        </p:txBody>
      </p:sp>
      <p:sp>
        <p:nvSpPr>
          <p:cNvPr id="13" name="Rectangle 12">
            <a:extLst>
              <a:ext uri="{FF2B5EF4-FFF2-40B4-BE49-F238E27FC236}">
                <a16:creationId xmlns:a16="http://schemas.microsoft.com/office/drawing/2014/main" id="{DB88A202-0B23-4276-9077-BAF0BAAF8821}"/>
              </a:ext>
            </a:extLst>
          </p:cNvPr>
          <p:cNvSpPr/>
          <p:nvPr/>
        </p:nvSpPr>
        <p:spPr>
          <a:xfrm>
            <a:off x="5163016" y="1525486"/>
            <a:ext cx="3872127" cy="2031325"/>
          </a:xfrm>
          <a:prstGeom prst="rect">
            <a:avLst/>
          </a:prstGeom>
          <a:solidFill>
            <a:srgbClr val="CCECFF"/>
          </a:solidFill>
          <a:effectLst>
            <a:outerShdw blurRad="50800" dist="38100" dir="2700000" algn="tl" rotWithShape="0">
              <a:prstClr val="black">
                <a:alpha val="40000"/>
              </a:prstClr>
            </a:outerShdw>
          </a:effectLst>
        </p:spPr>
        <p:txBody>
          <a:bodyPr wrap="square">
            <a:spAutoFit/>
          </a:bodyPr>
          <a:lstStyle/>
          <a:p>
            <a:r>
              <a:rPr lang="it-IT" sz="1050" b="1" dirty="0">
                <a:solidFill>
                  <a:srgbClr val="000000"/>
                </a:solidFill>
              </a:rPr>
              <a:t>TJBot Kit </a:t>
            </a:r>
            <a:r>
              <a:rPr lang="it-IT" sz="1050" dirty="0">
                <a:solidFill>
                  <a:srgbClr val="000000"/>
                </a:solidFill>
              </a:rPr>
              <a:t>(one of </a:t>
            </a:r>
            <a:r>
              <a:rPr lang="it-IT" sz="1050" dirty="0" err="1">
                <a:solidFill>
                  <a:srgbClr val="000000"/>
                </a:solidFill>
              </a:rPr>
              <a:t>many</a:t>
            </a:r>
            <a:r>
              <a:rPr lang="it-IT" sz="1050" dirty="0">
                <a:solidFill>
                  <a:srgbClr val="000000"/>
                </a:solidFill>
              </a:rPr>
              <a:t>): </a:t>
            </a:r>
            <a:r>
              <a:rPr lang="en-US" sz="1050" dirty="0">
                <a:solidFill>
                  <a:srgbClr val="0000FF"/>
                </a:solidFill>
                <a:hlinkClick r:id="rId4"/>
              </a:rPr>
              <a:t>https://www.adafruit.com/product/3462</a:t>
            </a:r>
            <a:r>
              <a:rPr lang="en-US" sz="1050" dirty="0">
                <a:solidFill>
                  <a:srgbClr val="0000FF"/>
                </a:solidFill>
              </a:rPr>
              <a:t>:</a:t>
            </a:r>
            <a:endParaRPr lang="en-US" sz="1050" dirty="0">
              <a:solidFill>
                <a:srgbClr val="000000"/>
              </a:solidFill>
            </a:endParaRPr>
          </a:p>
          <a:p>
            <a:pPr marL="171450" indent="-171450">
              <a:buClr>
                <a:schemeClr val="tx1"/>
              </a:buClr>
              <a:buFont typeface="Arial" panose="020B0604020202020204" pitchFamily="34" charset="0"/>
              <a:buChar char="•"/>
            </a:pPr>
            <a:r>
              <a:rPr lang="it-IT" sz="1050" u="sng" dirty="0" err="1">
                <a:solidFill>
                  <a:srgbClr val="0000FF"/>
                </a:solidFill>
                <a:hlinkClick r:id="rId5"/>
              </a:rPr>
              <a:t>Raspberry</a:t>
            </a:r>
            <a:r>
              <a:rPr lang="it-IT" sz="1050" u="sng" dirty="0">
                <a:solidFill>
                  <a:srgbClr val="0000FF"/>
                </a:solidFill>
                <a:hlinkClick r:id="rId5"/>
              </a:rPr>
              <a:t> </a:t>
            </a:r>
            <a:r>
              <a:rPr lang="it-IT" sz="1050" u="sng" dirty="0" err="1">
                <a:solidFill>
                  <a:srgbClr val="0000FF"/>
                </a:solidFill>
                <a:hlinkClick r:id="rId5"/>
              </a:rPr>
              <a:t>Pi</a:t>
            </a:r>
            <a:r>
              <a:rPr lang="it-IT" sz="1050" u="sng" dirty="0">
                <a:solidFill>
                  <a:srgbClr val="0000FF"/>
                </a:solidFill>
                <a:hlinkClick r:id="rId5"/>
              </a:rPr>
              <a:t> 3 Model B</a:t>
            </a:r>
            <a:endParaRPr lang="it-IT" sz="1050" b="1" dirty="0">
              <a:solidFill>
                <a:srgbClr val="000000"/>
              </a:solidFill>
              <a:hlinkClick r:id="rId5"/>
            </a:endParaRPr>
          </a:p>
          <a:p>
            <a:pPr marL="171450" indent="-171450">
              <a:buClr>
                <a:schemeClr val="tx1"/>
              </a:buClr>
              <a:buSzPts val="1100"/>
              <a:buFont typeface="Arial" panose="020B0604020202020204" pitchFamily="34" charset="0"/>
              <a:buChar char="•"/>
            </a:pPr>
            <a:r>
              <a:rPr lang="en-US" sz="1050" u="sng" dirty="0">
                <a:solidFill>
                  <a:srgbClr val="0000FF"/>
                </a:solidFill>
                <a:hlinkClick r:id="rId6"/>
              </a:rPr>
              <a:t>Raspberry Pi Camera Board v2</a:t>
            </a:r>
            <a:endParaRPr lang="en-US" sz="1050" b="1" dirty="0">
              <a:solidFill>
                <a:srgbClr val="000000"/>
              </a:solidFill>
              <a:hlinkClick r:id="rId6"/>
            </a:endParaRPr>
          </a:p>
          <a:p>
            <a:pPr marL="171450" indent="-171450">
              <a:buClr>
                <a:schemeClr val="tx1"/>
              </a:buClr>
              <a:buSzPts val="1100"/>
              <a:buFont typeface="Arial" panose="020B0604020202020204" pitchFamily="34" charset="0"/>
              <a:buChar char="•"/>
            </a:pPr>
            <a:r>
              <a:rPr lang="en-US" sz="1050" u="sng" dirty="0">
                <a:solidFill>
                  <a:srgbClr val="0000FF"/>
                </a:solidFill>
                <a:hlinkClick r:id="rId7"/>
              </a:rPr>
              <a:t>Micro Servo</a:t>
            </a:r>
            <a:endParaRPr lang="en-US" sz="1050" b="1" dirty="0">
              <a:solidFill>
                <a:srgbClr val="000000"/>
              </a:solidFill>
              <a:hlinkClick r:id="rId7"/>
            </a:endParaRPr>
          </a:p>
          <a:p>
            <a:pPr marL="171450" indent="-171450">
              <a:buClr>
                <a:schemeClr val="tx1"/>
              </a:buClr>
              <a:buSzPts val="1100"/>
              <a:buFont typeface="Arial" panose="020B0604020202020204" pitchFamily="34" charset="0"/>
              <a:buChar char="•"/>
            </a:pPr>
            <a:r>
              <a:rPr lang="en-US" sz="1050" u="sng" dirty="0">
                <a:solidFill>
                  <a:srgbClr val="0000FF"/>
                </a:solidFill>
                <a:hlinkClick r:id="rId8"/>
              </a:rPr>
              <a:t>Mini USB Microphone</a:t>
            </a:r>
            <a:endParaRPr lang="en-US" sz="1050" b="1" dirty="0">
              <a:solidFill>
                <a:srgbClr val="000000"/>
              </a:solidFill>
              <a:hlinkClick r:id="rId8"/>
            </a:endParaRPr>
          </a:p>
          <a:p>
            <a:pPr marL="171450" indent="-171450">
              <a:buClr>
                <a:schemeClr val="tx1"/>
              </a:buClr>
              <a:buSzPts val="1100"/>
              <a:buFont typeface="Arial" panose="020B0604020202020204" pitchFamily="34" charset="0"/>
              <a:buChar char="•"/>
            </a:pPr>
            <a:r>
              <a:rPr lang="en-US" sz="1050" u="sng" dirty="0">
                <a:solidFill>
                  <a:srgbClr val="0000FF"/>
                </a:solidFill>
                <a:hlinkClick r:id="rId9"/>
              </a:rPr>
              <a:t>Mini External USB Stereo Speaker</a:t>
            </a:r>
            <a:endParaRPr lang="en-US" sz="1050" b="1" dirty="0">
              <a:solidFill>
                <a:srgbClr val="000000"/>
              </a:solidFill>
              <a:hlinkClick r:id="rId9"/>
            </a:endParaRPr>
          </a:p>
          <a:p>
            <a:pPr marL="171450" indent="-171450">
              <a:buClr>
                <a:schemeClr val="tx1"/>
              </a:buClr>
              <a:buSzPts val="1100"/>
              <a:buFont typeface="Arial" panose="020B0604020202020204" pitchFamily="34" charset="0"/>
              <a:buChar char="•"/>
            </a:pPr>
            <a:r>
              <a:rPr lang="en-GB" sz="1050" u="sng" dirty="0">
                <a:solidFill>
                  <a:srgbClr val="FF0000"/>
                </a:solidFill>
                <a:hlinkClick r:id="rId10"/>
              </a:rPr>
              <a:t>Female/Female Jumper Wires - 20 x 3"</a:t>
            </a:r>
            <a:endParaRPr lang="en-GB" sz="1050" b="1" dirty="0">
              <a:solidFill>
                <a:srgbClr val="000000"/>
              </a:solidFill>
              <a:hlinkClick r:id="rId10"/>
            </a:endParaRPr>
          </a:p>
          <a:p>
            <a:pPr marL="171450" indent="-171450">
              <a:buClr>
                <a:schemeClr val="tx1"/>
              </a:buClr>
              <a:buSzPts val="1100"/>
              <a:buFont typeface="Arial" panose="020B0604020202020204" pitchFamily="34" charset="0"/>
              <a:buChar char="•"/>
            </a:pPr>
            <a:r>
              <a:rPr lang="en-GB" sz="1050" u="sng" dirty="0">
                <a:solidFill>
                  <a:srgbClr val="FF0000"/>
                </a:solidFill>
                <a:hlinkClick r:id="rId11"/>
              </a:rPr>
              <a:t>Female/Male 'Extension' Jumper Wires - 20 x 3"</a:t>
            </a:r>
            <a:endParaRPr lang="en-GB" sz="1050" b="1" dirty="0">
              <a:solidFill>
                <a:srgbClr val="000000"/>
              </a:solidFill>
              <a:hlinkClick r:id="rId11"/>
            </a:endParaRPr>
          </a:p>
          <a:p>
            <a:pPr marL="171450" indent="-171450">
              <a:buClr>
                <a:schemeClr val="tx1"/>
              </a:buClr>
              <a:buSzPts val="1100"/>
              <a:buFont typeface="Arial" panose="020B0604020202020204" pitchFamily="34" charset="0"/>
              <a:buChar char="•"/>
            </a:pPr>
            <a:r>
              <a:rPr lang="en-GB" sz="1050" u="sng" dirty="0">
                <a:solidFill>
                  <a:srgbClr val="FF0000"/>
                </a:solidFill>
                <a:hlinkClick r:id="rId12"/>
              </a:rPr>
              <a:t>5V 2.4A Switching Power Supply</a:t>
            </a:r>
            <a:endParaRPr lang="en-GB" sz="1050" b="1" dirty="0">
              <a:solidFill>
                <a:srgbClr val="000000"/>
              </a:solidFill>
              <a:hlinkClick r:id="rId12"/>
            </a:endParaRPr>
          </a:p>
          <a:p>
            <a:pPr marL="171450" indent="-171450">
              <a:buClr>
                <a:schemeClr val="tx1"/>
              </a:buClr>
              <a:buSzPts val="1100"/>
              <a:buFont typeface="Arial" panose="020B0604020202020204" pitchFamily="34" charset="0"/>
              <a:buChar char="•"/>
            </a:pPr>
            <a:r>
              <a:rPr lang="en-GB" sz="1050" u="sng" dirty="0">
                <a:solidFill>
                  <a:srgbClr val="0000FF"/>
                </a:solidFill>
                <a:hlinkClick r:id="rId13"/>
              </a:rPr>
              <a:t>NeoPixel Diffused 8mm Through-Hole LED - 5 Pack</a:t>
            </a:r>
            <a:endParaRPr lang="en-GB" sz="1050" b="1" dirty="0">
              <a:solidFill>
                <a:srgbClr val="000000"/>
              </a:solidFill>
              <a:hlinkClick r:id="rId13"/>
            </a:endParaRPr>
          </a:p>
          <a:p>
            <a:pPr marL="171450" indent="-171450">
              <a:buClr>
                <a:schemeClr val="tx1"/>
              </a:buClr>
              <a:buSzPts val="1100"/>
              <a:buFont typeface="Arial" panose="020B0604020202020204" pitchFamily="34" charset="0"/>
              <a:buChar char="•"/>
            </a:pPr>
            <a:r>
              <a:rPr lang="en-GB" sz="1050" u="sng" dirty="0">
                <a:solidFill>
                  <a:srgbClr val="0000FF"/>
                </a:solidFill>
                <a:hlinkClick r:id="rId14"/>
              </a:rPr>
              <a:t>16GB Card with NOOBS 2.1</a:t>
            </a:r>
            <a:endParaRPr lang="en-GB" sz="1050" b="1" dirty="0">
              <a:solidFill>
                <a:srgbClr val="000000"/>
              </a:solidFill>
              <a:hlinkClick r:id="rId14"/>
            </a:endParaRPr>
          </a:p>
          <a:p>
            <a:pPr marL="171450" indent="-171450">
              <a:buClr>
                <a:schemeClr val="tx1"/>
              </a:buClr>
              <a:buFont typeface="Arial" panose="020B0604020202020204" pitchFamily="34" charset="0"/>
              <a:buChar char="•"/>
            </a:pPr>
            <a:r>
              <a:rPr lang="it-IT" sz="1050" dirty="0" err="1">
                <a:solidFill>
                  <a:srgbClr val="000000"/>
                </a:solidFill>
              </a:rPr>
              <a:t>if</a:t>
            </a:r>
            <a:r>
              <a:rPr lang="it-IT" sz="1050" dirty="0">
                <a:solidFill>
                  <a:srgbClr val="000000"/>
                </a:solidFill>
              </a:rPr>
              <a:t> </a:t>
            </a:r>
            <a:r>
              <a:rPr lang="it-IT" sz="1050" dirty="0" err="1">
                <a:solidFill>
                  <a:srgbClr val="000000"/>
                </a:solidFill>
              </a:rPr>
              <a:t>you’ll</a:t>
            </a:r>
            <a:r>
              <a:rPr lang="it-IT" sz="1050" dirty="0">
                <a:solidFill>
                  <a:srgbClr val="000000"/>
                </a:solidFill>
              </a:rPr>
              <a:t> plan to use LED and audio -&gt; </a:t>
            </a:r>
            <a:r>
              <a:rPr lang="it-IT" sz="1050" b="1" u="sng" dirty="0">
                <a:solidFill>
                  <a:srgbClr val="0000FF"/>
                </a:solidFill>
                <a:hlinkClick r:id="rId15"/>
              </a:rPr>
              <a:t>USB Audio Adapter </a:t>
            </a:r>
            <a:endParaRPr lang="en-US" sz="1050" dirty="0"/>
          </a:p>
        </p:txBody>
      </p:sp>
      <p:sp>
        <p:nvSpPr>
          <p:cNvPr id="14" name="Callout: Line with Border and Accent Bar 13">
            <a:extLst>
              <a:ext uri="{FF2B5EF4-FFF2-40B4-BE49-F238E27FC236}">
                <a16:creationId xmlns:a16="http://schemas.microsoft.com/office/drawing/2014/main" id="{EA55D04A-66F2-4142-9183-DA3C7786C3C3}"/>
              </a:ext>
            </a:extLst>
          </p:cNvPr>
          <p:cNvSpPr/>
          <p:nvPr/>
        </p:nvSpPr>
        <p:spPr>
          <a:xfrm>
            <a:off x="5661567" y="4572974"/>
            <a:ext cx="2875024" cy="523220"/>
          </a:xfrm>
          <a:prstGeom prst="accentBorderCallout1">
            <a:avLst>
              <a:gd name="adj1" fmla="val 31078"/>
              <a:gd name="adj2" fmla="val -2233"/>
              <a:gd name="adj3" fmla="val 54501"/>
              <a:gd name="adj4" fmla="val -13001"/>
            </a:avLst>
          </a:prstGeom>
          <a:no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it-IT" sz="1400" dirty="0">
                <a:solidFill>
                  <a:srgbClr val="0432FF"/>
                </a:solidFill>
              </a:rPr>
              <a:t>Use USB </a:t>
            </a:r>
            <a:r>
              <a:rPr lang="it-IT" sz="1400" dirty="0" err="1">
                <a:solidFill>
                  <a:srgbClr val="0432FF"/>
                </a:solidFill>
              </a:rPr>
              <a:t>ports</a:t>
            </a:r>
            <a:r>
              <a:rPr lang="it-IT" sz="1400" dirty="0">
                <a:solidFill>
                  <a:srgbClr val="0432FF"/>
                </a:solidFill>
              </a:rPr>
              <a:t> to </a:t>
            </a:r>
            <a:r>
              <a:rPr lang="it-IT" sz="1400" dirty="0" err="1">
                <a:solidFill>
                  <a:srgbClr val="0432FF"/>
                </a:solidFill>
              </a:rPr>
              <a:t>connect</a:t>
            </a:r>
            <a:r>
              <a:rPr lang="it-IT" sz="1400" dirty="0">
                <a:solidFill>
                  <a:srgbClr val="0432FF"/>
                </a:solidFill>
              </a:rPr>
              <a:t> </a:t>
            </a:r>
            <a:r>
              <a:rPr lang="it-IT" sz="1400" dirty="0" err="1">
                <a:solidFill>
                  <a:srgbClr val="0432FF"/>
                </a:solidFill>
              </a:rPr>
              <a:t>keyboard</a:t>
            </a:r>
            <a:r>
              <a:rPr lang="it-IT" sz="1400" dirty="0">
                <a:solidFill>
                  <a:srgbClr val="0432FF"/>
                </a:solidFill>
              </a:rPr>
              <a:t> (wireless </a:t>
            </a:r>
            <a:r>
              <a:rPr lang="it-IT" sz="1400" dirty="0" err="1">
                <a:solidFill>
                  <a:srgbClr val="0432FF"/>
                </a:solidFill>
              </a:rPr>
              <a:t>is</a:t>
            </a:r>
            <a:r>
              <a:rPr lang="it-IT" sz="1400" dirty="0">
                <a:solidFill>
                  <a:srgbClr val="0432FF"/>
                </a:solidFill>
              </a:rPr>
              <a:t> </a:t>
            </a:r>
            <a:r>
              <a:rPr lang="it-IT" sz="1400" dirty="0" err="1">
                <a:solidFill>
                  <a:srgbClr val="0432FF"/>
                </a:solidFill>
              </a:rPr>
              <a:t>better</a:t>
            </a:r>
            <a:r>
              <a:rPr lang="it-IT" sz="1400" dirty="0">
                <a:solidFill>
                  <a:srgbClr val="0432FF"/>
                </a:solidFill>
              </a:rPr>
              <a:t>) and </a:t>
            </a:r>
            <a:r>
              <a:rPr lang="it-IT" sz="1400" dirty="0" err="1">
                <a:solidFill>
                  <a:srgbClr val="0432FF"/>
                </a:solidFill>
              </a:rPr>
              <a:t>other</a:t>
            </a:r>
            <a:r>
              <a:rPr lang="it-IT" sz="1400" dirty="0">
                <a:solidFill>
                  <a:srgbClr val="0432FF"/>
                </a:solidFill>
              </a:rPr>
              <a:t> devices</a:t>
            </a:r>
            <a:endParaRPr lang="en-US" sz="1400" dirty="0">
              <a:solidFill>
                <a:srgbClr val="0432FF"/>
              </a:solidFill>
            </a:endParaRPr>
          </a:p>
        </p:txBody>
      </p:sp>
      <p:sp>
        <p:nvSpPr>
          <p:cNvPr id="16" name="Callout: Line with Border and Accent Bar 15">
            <a:extLst>
              <a:ext uri="{FF2B5EF4-FFF2-40B4-BE49-F238E27FC236}">
                <a16:creationId xmlns:a16="http://schemas.microsoft.com/office/drawing/2014/main" id="{DDDD770E-0F62-4EA9-B58C-211EA6E0317B}"/>
              </a:ext>
            </a:extLst>
          </p:cNvPr>
          <p:cNvSpPr/>
          <p:nvPr/>
        </p:nvSpPr>
        <p:spPr>
          <a:xfrm>
            <a:off x="3224967" y="6494873"/>
            <a:ext cx="2694066" cy="307777"/>
          </a:xfrm>
          <a:prstGeom prst="accentBorderCallout1">
            <a:avLst>
              <a:gd name="adj1" fmla="val 1634"/>
              <a:gd name="adj2" fmla="val -2214"/>
              <a:gd name="adj3" fmla="val -164472"/>
              <a:gd name="adj4" fmla="val 8722"/>
            </a:avLst>
          </a:prstGeom>
          <a:noFill/>
          <a:ln>
            <a:solidFill>
              <a:srgbClr val="0432FF"/>
            </a:solid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it-IT" sz="1400" dirty="0">
                <a:solidFill>
                  <a:srgbClr val="0432FF"/>
                </a:solidFill>
              </a:rPr>
              <a:t>Connect </a:t>
            </a:r>
            <a:r>
              <a:rPr lang="it-IT" sz="1400" dirty="0" err="1">
                <a:solidFill>
                  <a:srgbClr val="0432FF"/>
                </a:solidFill>
              </a:rPr>
              <a:t>Pi</a:t>
            </a:r>
            <a:r>
              <a:rPr lang="it-IT" sz="1400" dirty="0">
                <a:solidFill>
                  <a:srgbClr val="0432FF"/>
                </a:solidFill>
              </a:rPr>
              <a:t> Camera Board v2</a:t>
            </a:r>
            <a:endParaRPr lang="en-US" sz="1400" dirty="0">
              <a:solidFill>
                <a:srgbClr val="0432FF"/>
              </a:solidFill>
            </a:endParaRPr>
          </a:p>
        </p:txBody>
      </p:sp>
      <p:pic>
        <p:nvPicPr>
          <p:cNvPr id="17" name="Picture 16">
            <a:extLst>
              <a:ext uri="{FF2B5EF4-FFF2-40B4-BE49-F238E27FC236}">
                <a16:creationId xmlns:a16="http://schemas.microsoft.com/office/drawing/2014/main" id="{251DC181-69A4-4FB3-8198-E7050C60A6FB}"/>
              </a:ext>
            </a:extLst>
          </p:cNvPr>
          <p:cNvPicPr>
            <a:picLocks noChangeAspect="1"/>
          </p:cNvPicPr>
          <p:nvPr/>
        </p:nvPicPr>
        <p:blipFill>
          <a:blip r:embed="rId16"/>
          <a:stretch>
            <a:fillRect/>
          </a:stretch>
        </p:blipFill>
        <p:spPr>
          <a:xfrm>
            <a:off x="75882" y="2136721"/>
            <a:ext cx="1673752" cy="836876"/>
          </a:xfrm>
          <a:prstGeom prst="rect">
            <a:avLst/>
          </a:prstGeom>
        </p:spPr>
      </p:pic>
      <p:sp>
        <p:nvSpPr>
          <p:cNvPr id="18" name="TextBox 17">
            <a:extLst>
              <a:ext uri="{FF2B5EF4-FFF2-40B4-BE49-F238E27FC236}">
                <a16:creationId xmlns:a16="http://schemas.microsoft.com/office/drawing/2014/main" id="{4A082E91-A713-4BD1-B61B-B501602A265F}"/>
              </a:ext>
            </a:extLst>
          </p:cNvPr>
          <p:cNvSpPr txBox="1"/>
          <p:nvPr/>
        </p:nvSpPr>
        <p:spPr>
          <a:xfrm>
            <a:off x="129789" y="2973596"/>
            <a:ext cx="1689281" cy="261610"/>
          </a:xfrm>
          <a:prstGeom prst="rect">
            <a:avLst/>
          </a:prstGeom>
          <a:noFill/>
        </p:spPr>
        <p:txBody>
          <a:bodyPr wrap="square" rtlCol="0">
            <a:spAutoFit/>
          </a:bodyPr>
          <a:lstStyle/>
          <a:p>
            <a:r>
              <a:rPr lang="en-US" sz="1100" i="1">
                <a:solidFill>
                  <a:srgbClr val="FF0000"/>
                </a:solidFill>
              </a:rPr>
              <a:t>Less wires, more WOWs!!!</a:t>
            </a:r>
          </a:p>
        </p:txBody>
      </p:sp>
      <p:pic>
        <p:nvPicPr>
          <p:cNvPr id="19" name="Picture 18">
            <a:extLst>
              <a:ext uri="{FF2B5EF4-FFF2-40B4-BE49-F238E27FC236}">
                <a16:creationId xmlns:a16="http://schemas.microsoft.com/office/drawing/2014/main" id="{DB9590AA-0D6D-4CD9-A122-6D2DB00FDD5F}"/>
              </a:ext>
            </a:extLst>
          </p:cNvPr>
          <p:cNvPicPr>
            <a:picLocks noChangeAspect="1"/>
          </p:cNvPicPr>
          <p:nvPr/>
        </p:nvPicPr>
        <p:blipFill>
          <a:blip r:embed="rId17"/>
          <a:stretch>
            <a:fillRect/>
          </a:stretch>
        </p:blipFill>
        <p:spPr>
          <a:xfrm>
            <a:off x="191284" y="3552426"/>
            <a:ext cx="1198940" cy="1179177"/>
          </a:xfrm>
          <a:prstGeom prst="rect">
            <a:avLst/>
          </a:prstGeom>
        </p:spPr>
      </p:pic>
      <p:sp>
        <p:nvSpPr>
          <p:cNvPr id="20" name="Plus Sign 19">
            <a:extLst>
              <a:ext uri="{FF2B5EF4-FFF2-40B4-BE49-F238E27FC236}">
                <a16:creationId xmlns:a16="http://schemas.microsoft.com/office/drawing/2014/main" id="{ED14F5CD-DC16-4C5C-9949-B94A9B514B16}"/>
              </a:ext>
            </a:extLst>
          </p:cNvPr>
          <p:cNvSpPr/>
          <p:nvPr/>
        </p:nvSpPr>
        <p:spPr>
          <a:xfrm>
            <a:off x="8823878" y="908578"/>
            <a:ext cx="331006" cy="30777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432FF"/>
              </a:solidFill>
            </a:endParaRPr>
          </a:p>
        </p:txBody>
      </p:sp>
      <p:sp>
        <p:nvSpPr>
          <p:cNvPr id="6" name="Speech Bubble: Rectangle 5">
            <a:hlinkClick r:id="rId18" action="ppaction://hlinksldjump"/>
            <a:extLst>
              <a:ext uri="{FF2B5EF4-FFF2-40B4-BE49-F238E27FC236}">
                <a16:creationId xmlns:a16="http://schemas.microsoft.com/office/drawing/2014/main" id="{0E9B2649-9FC1-488C-99AD-CE48621138F9}"/>
              </a:ext>
            </a:extLst>
          </p:cNvPr>
          <p:cNvSpPr/>
          <p:nvPr/>
        </p:nvSpPr>
        <p:spPr>
          <a:xfrm>
            <a:off x="8176579" y="1965434"/>
            <a:ext cx="827501" cy="872425"/>
          </a:xfrm>
          <a:prstGeom prst="wedgeRectCallout">
            <a:avLst>
              <a:gd name="adj1" fmla="val -42425"/>
              <a:gd name="adj2" fmla="val 7608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900" dirty="0" err="1">
                <a:solidFill>
                  <a:srgbClr val="FF0000"/>
                </a:solidFill>
              </a:rPr>
              <a:t>Different</a:t>
            </a:r>
            <a:r>
              <a:rPr lang="it-IT" sz="900" dirty="0">
                <a:solidFill>
                  <a:srgbClr val="FF0000"/>
                </a:solidFill>
              </a:rPr>
              <a:t> RGB WS2811 LED </a:t>
            </a:r>
            <a:r>
              <a:rPr lang="it-IT" sz="900" dirty="0" err="1">
                <a:solidFill>
                  <a:srgbClr val="FF0000"/>
                </a:solidFill>
              </a:rPr>
              <a:t>could</a:t>
            </a:r>
            <a:r>
              <a:rPr lang="it-IT" sz="900" dirty="0">
                <a:solidFill>
                  <a:srgbClr val="FF0000"/>
                </a:solidFill>
              </a:rPr>
              <a:t> be use, in case </a:t>
            </a:r>
            <a:r>
              <a:rPr lang="it-IT" sz="900" dirty="0" err="1">
                <a:solidFill>
                  <a:srgbClr val="FF0000"/>
                </a:solidFill>
              </a:rPr>
              <a:t>read</a:t>
            </a:r>
            <a:r>
              <a:rPr lang="it-IT" sz="900" dirty="0">
                <a:solidFill>
                  <a:srgbClr val="FF0000"/>
                </a:solidFill>
              </a:rPr>
              <a:t> </a:t>
            </a:r>
            <a:r>
              <a:rPr lang="it-IT" sz="900" dirty="0" err="1">
                <a:solidFill>
                  <a:srgbClr val="FF0000"/>
                </a:solidFill>
              </a:rPr>
              <a:t>here</a:t>
            </a:r>
            <a:r>
              <a:rPr lang="it-IT" sz="900" dirty="0">
                <a:solidFill>
                  <a:srgbClr val="FF0000"/>
                </a:solidFill>
              </a:rPr>
              <a:t>.</a:t>
            </a:r>
            <a:endParaRPr lang="en-US" sz="900" dirty="0">
              <a:solidFill>
                <a:srgbClr val="FF0000"/>
              </a:solidFill>
            </a:endParaRPr>
          </a:p>
        </p:txBody>
      </p:sp>
    </p:spTree>
    <p:extLst>
      <p:ext uri="{BB962C8B-B14F-4D97-AF65-F5344CB8AC3E}">
        <p14:creationId xmlns:p14="http://schemas.microsoft.com/office/powerpoint/2010/main" val="3814846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21709</TotalTime>
  <Words>8925</Words>
  <Application>Microsoft Office PowerPoint</Application>
  <PresentationFormat>On-screen Show (4:3)</PresentationFormat>
  <Paragraphs>779</Paragraphs>
  <Slides>49</Slides>
  <Notes>39</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Yu Gothic Light</vt:lpstr>
      <vt:lpstr>Andale Mono</vt:lpstr>
      <vt:lpstr>Arial</vt:lpstr>
      <vt:lpstr>BrowalliaUPC</vt:lpstr>
      <vt:lpstr>Calibri</vt:lpstr>
      <vt:lpstr>Courier New</vt:lpstr>
      <vt:lpstr>Helvetica</vt:lpstr>
      <vt:lpstr>IBM Plex Sans</vt:lpstr>
      <vt:lpstr>IBM Plex Sans Light</vt:lpstr>
      <vt:lpstr>IBM Plex Sans Medium</vt:lpstr>
      <vt:lpstr>IBM Plex Sans SemiBold</vt:lpstr>
      <vt:lpstr>Kristen ITC</vt:lpstr>
      <vt:lpstr>Nyala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Myriam Battelli</dc:creator>
  <cp:lastModifiedBy>Ferruccio Manclossi</cp:lastModifiedBy>
  <cp:revision>338</cp:revision>
  <dcterms:created xsi:type="dcterms:W3CDTF">2017-01-10T10:47:31Z</dcterms:created>
  <dcterms:modified xsi:type="dcterms:W3CDTF">2018-06-18T08:38:57Z</dcterms:modified>
</cp:coreProperties>
</file>